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3"/>
  </p:notesMasterIdLst>
  <p:sldIdLst>
    <p:sldId id="306" r:id="rId2"/>
    <p:sldId id="327" r:id="rId3"/>
    <p:sldId id="355" r:id="rId4"/>
    <p:sldId id="356" r:id="rId5"/>
    <p:sldId id="357" r:id="rId6"/>
    <p:sldId id="316" r:id="rId7"/>
    <p:sldId id="307" r:id="rId8"/>
    <p:sldId id="308" r:id="rId9"/>
    <p:sldId id="309" r:id="rId10"/>
    <p:sldId id="310" r:id="rId11"/>
    <p:sldId id="311" r:id="rId12"/>
    <p:sldId id="317" r:id="rId13"/>
    <p:sldId id="339" r:id="rId14"/>
    <p:sldId id="319" r:id="rId15"/>
    <p:sldId id="343" r:id="rId16"/>
    <p:sldId id="344" r:id="rId17"/>
    <p:sldId id="336" r:id="rId18"/>
    <p:sldId id="330" r:id="rId19"/>
    <p:sldId id="340" r:id="rId20"/>
    <p:sldId id="341" r:id="rId21"/>
    <p:sldId id="342" r:id="rId22"/>
    <p:sldId id="351" r:id="rId23"/>
    <p:sldId id="352" r:id="rId24"/>
    <p:sldId id="353" r:id="rId25"/>
    <p:sldId id="323" r:id="rId26"/>
    <p:sldId id="324" r:id="rId27"/>
    <p:sldId id="325" r:id="rId28"/>
    <p:sldId id="326" r:id="rId29"/>
    <p:sldId id="358" r:id="rId30"/>
    <p:sldId id="328" r:id="rId31"/>
    <p:sldId id="354" r:id="rId32"/>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8"/>
    <p:restoredTop sz="86395"/>
  </p:normalViewPr>
  <p:slideViewPr>
    <p:cSldViewPr snapToGrid="0" snapToObjects="1">
      <p:cViewPr varScale="1">
        <p:scale>
          <a:sx n="108" d="100"/>
          <a:sy n="108" d="100"/>
        </p:scale>
        <p:origin x="848" y="184"/>
      </p:cViewPr>
      <p:guideLst>
        <p:guide orient="horz" pos="2160"/>
        <p:guide pos="3840"/>
      </p:guideLst>
    </p:cSldViewPr>
  </p:slideViewPr>
  <p:outlineViewPr>
    <p:cViewPr>
      <p:scale>
        <a:sx n="33" d="100"/>
        <a:sy n="33" d="100"/>
      </p:scale>
      <p:origin x="0" y="-1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643973-622E-4B11-A564-3E2596AB9393}" type="doc">
      <dgm:prSet loTypeId="urn:microsoft.com/office/officeart/2005/8/layout/cycle1" loCatId="cycle" qsTypeId="urn:microsoft.com/office/officeart/2005/8/quickstyle/simple2" qsCatId="simple" csTypeId="urn:microsoft.com/office/officeart/2005/8/colors/accent0_3" csCatId="mainScheme" phldr="1"/>
      <dgm:spPr/>
      <dgm:t>
        <a:bodyPr/>
        <a:lstStyle/>
        <a:p>
          <a:endParaRPr lang="en-US"/>
        </a:p>
      </dgm:t>
    </dgm:pt>
    <dgm:pt modelId="{FCB90DE5-2AE3-4FDA-B52F-D26B166CB55A}">
      <dgm:prSet/>
      <dgm:spPr/>
      <dgm:t>
        <a:bodyPr/>
        <a:lstStyle/>
        <a:p>
          <a:r>
            <a:rPr lang="pt-PT" b="1" dirty="0"/>
            <a:t>Novos produtores</a:t>
          </a:r>
          <a:r>
            <a:rPr lang="pt-PT" dirty="0"/>
            <a:t> de dados – natureza e a credibilidade dos dados</a:t>
          </a:r>
          <a:endParaRPr lang="en-US" dirty="0"/>
        </a:p>
      </dgm:t>
    </dgm:pt>
    <dgm:pt modelId="{A509DA65-FF5E-44D6-B5FE-BE2FF8C89F62}" type="parTrans" cxnId="{87369280-41A1-4079-AAC9-556A9207D32A}">
      <dgm:prSet/>
      <dgm:spPr/>
      <dgm:t>
        <a:bodyPr/>
        <a:lstStyle/>
        <a:p>
          <a:endParaRPr lang="en-US"/>
        </a:p>
      </dgm:t>
    </dgm:pt>
    <dgm:pt modelId="{7A443C5C-CD90-4CA2-A81E-B21E90982322}" type="sibTrans" cxnId="{87369280-41A1-4079-AAC9-556A9207D32A}">
      <dgm:prSet/>
      <dgm:spPr/>
      <dgm:t>
        <a:bodyPr/>
        <a:lstStyle/>
        <a:p>
          <a:endParaRPr lang="en-US"/>
        </a:p>
      </dgm:t>
    </dgm:pt>
    <dgm:pt modelId="{0A32B31C-60D5-42A7-9EAD-6223692C1FA8}">
      <dgm:prSet/>
      <dgm:spPr/>
      <dgm:t>
        <a:bodyPr/>
        <a:lstStyle/>
        <a:p>
          <a:r>
            <a:rPr lang="pt-PT" b="1" dirty="0"/>
            <a:t>Novas fontes </a:t>
          </a:r>
          <a:r>
            <a:rPr lang="pt-PT" dirty="0"/>
            <a:t>de dados – web e aplicações, sensores, comunicações, investigação, negócio</a:t>
          </a:r>
          <a:endParaRPr lang="en-US" dirty="0"/>
        </a:p>
      </dgm:t>
    </dgm:pt>
    <dgm:pt modelId="{7EB6AB5C-1EF8-450A-86C8-D54285ADD014}" type="parTrans" cxnId="{2C85DBB0-18E6-4F07-8EA8-32C26A7B39FB}">
      <dgm:prSet/>
      <dgm:spPr/>
      <dgm:t>
        <a:bodyPr/>
        <a:lstStyle/>
        <a:p>
          <a:endParaRPr lang="en-US"/>
        </a:p>
      </dgm:t>
    </dgm:pt>
    <dgm:pt modelId="{58ECC489-575E-4DF4-B393-6A9FC9D35ABC}" type="sibTrans" cxnId="{2C85DBB0-18E6-4F07-8EA8-32C26A7B39FB}">
      <dgm:prSet/>
      <dgm:spPr/>
      <dgm:t>
        <a:bodyPr/>
        <a:lstStyle/>
        <a:p>
          <a:endParaRPr lang="en-US"/>
        </a:p>
      </dgm:t>
    </dgm:pt>
    <dgm:pt modelId="{B240F851-FC54-45CD-9483-4E2D27A0114B}">
      <dgm:prSet/>
      <dgm:spPr/>
      <dgm:t>
        <a:bodyPr/>
        <a:lstStyle/>
        <a:p>
          <a:r>
            <a:rPr lang="pt-PT" b="1" dirty="0"/>
            <a:t>Novos utilizadores </a:t>
          </a:r>
          <a:r>
            <a:rPr lang="pt-PT" dirty="0"/>
            <a:t>de dados – público e privado</a:t>
          </a:r>
          <a:endParaRPr lang="en-US" dirty="0"/>
        </a:p>
      </dgm:t>
    </dgm:pt>
    <dgm:pt modelId="{9A076933-E49D-4AED-9663-9245B059483C}" type="parTrans" cxnId="{A7027976-5CC6-4546-9994-1349A6C34DFB}">
      <dgm:prSet/>
      <dgm:spPr/>
      <dgm:t>
        <a:bodyPr/>
        <a:lstStyle/>
        <a:p>
          <a:endParaRPr lang="en-US"/>
        </a:p>
      </dgm:t>
    </dgm:pt>
    <dgm:pt modelId="{8F2E7982-C69E-4E78-A026-1DF56370777F}" type="sibTrans" cxnId="{A7027976-5CC6-4546-9994-1349A6C34DFB}">
      <dgm:prSet/>
      <dgm:spPr/>
      <dgm:t>
        <a:bodyPr/>
        <a:lstStyle/>
        <a:p>
          <a:endParaRPr lang="en-US"/>
        </a:p>
      </dgm:t>
    </dgm:pt>
    <dgm:pt modelId="{ED85B787-B462-8747-BBA4-2C7566A51734}" type="pres">
      <dgm:prSet presAssocID="{9C643973-622E-4B11-A564-3E2596AB9393}" presName="cycle" presStyleCnt="0">
        <dgm:presLayoutVars>
          <dgm:dir/>
          <dgm:resizeHandles val="exact"/>
        </dgm:presLayoutVars>
      </dgm:prSet>
      <dgm:spPr/>
    </dgm:pt>
    <dgm:pt modelId="{F3DEBDF5-7692-8F4F-A5DE-3C8752915DC2}" type="pres">
      <dgm:prSet presAssocID="{FCB90DE5-2AE3-4FDA-B52F-D26B166CB55A}" presName="dummy" presStyleCnt="0"/>
      <dgm:spPr/>
    </dgm:pt>
    <dgm:pt modelId="{97C95E7B-DF44-7947-9BE6-096B6E17A417}" type="pres">
      <dgm:prSet presAssocID="{FCB90DE5-2AE3-4FDA-B52F-D26B166CB55A}" presName="node" presStyleLbl="revTx" presStyleIdx="0" presStyleCnt="3">
        <dgm:presLayoutVars>
          <dgm:bulletEnabled val="1"/>
        </dgm:presLayoutVars>
      </dgm:prSet>
      <dgm:spPr/>
    </dgm:pt>
    <dgm:pt modelId="{F13B1047-F2D0-8643-8BA3-A064100269FC}" type="pres">
      <dgm:prSet presAssocID="{7A443C5C-CD90-4CA2-A81E-B21E90982322}" presName="sibTrans" presStyleLbl="node1" presStyleIdx="0" presStyleCnt="3"/>
      <dgm:spPr/>
    </dgm:pt>
    <dgm:pt modelId="{87B6BCE2-E2B4-CE42-A0E4-10A955C75A56}" type="pres">
      <dgm:prSet presAssocID="{0A32B31C-60D5-42A7-9EAD-6223692C1FA8}" presName="dummy" presStyleCnt="0"/>
      <dgm:spPr/>
    </dgm:pt>
    <dgm:pt modelId="{1A2181FB-DD32-0E41-8AA3-EA2527517082}" type="pres">
      <dgm:prSet presAssocID="{0A32B31C-60D5-42A7-9EAD-6223692C1FA8}" presName="node" presStyleLbl="revTx" presStyleIdx="1" presStyleCnt="3">
        <dgm:presLayoutVars>
          <dgm:bulletEnabled val="1"/>
        </dgm:presLayoutVars>
      </dgm:prSet>
      <dgm:spPr/>
    </dgm:pt>
    <dgm:pt modelId="{9607B1E8-B5D9-8747-9A58-E2B921DED573}" type="pres">
      <dgm:prSet presAssocID="{58ECC489-575E-4DF4-B393-6A9FC9D35ABC}" presName="sibTrans" presStyleLbl="node1" presStyleIdx="1" presStyleCnt="3"/>
      <dgm:spPr/>
    </dgm:pt>
    <dgm:pt modelId="{E272ADD9-96D1-6041-98E6-0A9B05184A19}" type="pres">
      <dgm:prSet presAssocID="{B240F851-FC54-45CD-9483-4E2D27A0114B}" presName="dummy" presStyleCnt="0"/>
      <dgm:spPr/>
    </dgm:pt>
    <dgm:pt modelId="{3E0548DB-D425-E64A-B093-399C7962BB23}" type="pres">
      <dgm:prSet presAssocID="{B240F851-FC54-45CD-9483-4E2D27A0114B}" presName="node" presStyleLbl="revTx" presStyleIdx="2" presStyleCnt="3">
        <dgm:presLayoutVars>
          <dgm:bulletEnabled val="1"/>
        </dgm:presLayoutVars>
      </dgm:prSet>
      <dgm:spPr/>
    </dgm:pt>
    <dgm:pt modelId="{7A7A7271-7712-CE4C-BD1B-FD07C94CDD70}" type="pres">
      <dgm:prSet presAssocID="{8F2E7982-C69E-4E78-A026-1DF56370777F}" presName="sibTrans" presStyleLbl="node1" presStyleIdx="2" presStyleCnt="3"/>
      <dgm:spPr/>
    </dgm:pt>
  </dgm:ptLst>
  <dgm:cxnLst>
    <dgm:cxn modelId="{F9B76503-BAAF-B047-81DD-0858EB56EB4F}" type="presOf" srcId="{8F2E7982-C69E-4E78-A026-1DF56370777F}" destId="{7A7A7271-7712-CE4C-BD1B-FD07C94CDD70}" srcOrd="0" destOrd="0" presId="urn:microsoft.com/office/officeart/2005/8/layout/cycle1"/>
    <dgm:cxn modelId="{A57AC250-6FB8-2242-B40D-4AB70E9892F6}" type="presOf" srcId="{9C643973-622E-4B11-A564-3E2596AB9393}" destId="{ED85B787-B462-8747-BBA4-2C7566A51734}" srcOrd="0" destOrd="0" presId="urn:microsoft.com/office/officeart/2005/8/layout/cycle1"/>
    <dgm:cxn modelId="{A7027976-5CC6-4546-9994-1349A6C34DFB}" srcId="{9C643973-622E-4B11-A564-3E2596AB9393}" destId="{B240F851-FC54-45CD-9483-4E2D27A0114B}" srcOrd="2" destOrd="0" parTransId="{9A076933-E49D-4AED-9663-9245B059483C}" sibTransId="{8F2E7982-C69E-4E78-A026-1DF56370777F}"/>
    <dgm:cxn modelId="{87369280-41A1-4079-AAC9-556A9207D32A}" srcId="{9C643973-622E-4B11-A564-3E2596AB9393}" destId="{FCB90DE5-2AE3-4FDA-B52F-D26B166CB55A}" srcOrd="0" destOrd="0" parTransId="{A509DA65-FF5E-44D6-B5FE-BE2FF8C89F62}" sibTransId="{7A443C5C-CD90-4CA2-A81E-B21E90982322}"/>
    <dgm:cxn modelId="{34DB7B85-F1DC-524B-9DF6-8881BF9356AF}" type="presOf" srcId="{0A32B31C-60D5-42A7-9EAD-6223692C1FA8}" destId="{1A2181FB-DD32-0E41-8AA3-EA2527517082}" srcOrd="0" destOrd="0" presId="urn:microsoft.com/office/officeart/2005/8/layout/cycle1"/>
    <dgm:cxn modelId="{B29A5094-CF16-0648-BF30-343735028371}" type="presOf" srcId="{B240F851-FC54-45CD-9483-4E2D27A0114B}" destId="{3E0548DB-D425-E64A-B093-399C7962BB23}" srcOrd="0" destOrd="0" presId="urn:microsoft.com/office/officeart/2005/8/layout/cycle1"/>
    <dgm:cxn modelId="{3A28AB9E-B1A0-DC46-B38E-9B44974ADE68}" type="presOf" srcId="{58ECC489-575E-4DF4-B393-6A9FC9D35ABC}" destId="{9607B1E8-B5D9-8747-9A58-E2B921DED573}" srcOrd="0" destOrd="0" presId="urn:microsoft.com/office/officeart/2005/8/layout/cycle1"/>
    <dgm:cxn modelId="{2C85DBB0-18E6-4F07-8EA8-32C26A7B39FB}" srcId="{9C643973-622E-4B11-A564-3E2596AB9393}" destId="{0A32B31C-60D5-42A7-9EAD-6223692C1FA8}" srcOrd="1" destOrd="0" parTransId="{7EB6AB5C-1EF8-450A-86C8-D54285ADD014}" sibTransId="{58ECC489-575E-4DF4-B393-6A9FC9D35ABC}"/>
    <dgm:cxn modelId="{82979FD6-52C7-7D4D-97D8-F25485F09441}" type="presOf" srcId="{7A443C5C-CD90-4CA2-A81E-B21E90982322}" destId="{F13B1047-F2D0-8643-8BA3-A064100269FC}" srcOrd="0" destOrd="0" presId="urn:microsoft.com/office/officeart/2005/8/layout/cycle1"/>
    <dgm:cxn modelId="{659E9EEB-C57D-2343-BEED-D8AC9CA347DE}" type="presOf" srcId="{FCB90DE5-2AE3-4FDA-B52F-D26B166CB55A}" destId="{97C95E7B-DF44-7947-9BE6-096B6E17A417}" srcOrd="0" destOrd="0" presId="urn:microsoft.com/office/officeart/2005/8/layout/cycle1"/>
    <dgm:cxn modelId="{3AA2B7EF-F106-E74B-A889-3530B28076F8}" type="presParOf" srcId="{ED85B787-B462-8747-BBA4-2C7566A51734}" destId="{F3DEBDF5-7692-8F4F-A5DE-3C8752915DC2}" srcOrd="0" destOrd="0" presId="urn:microsoft.com/office/officeart/2005/8/layout/cycle1"/>
    <dgm:cxn modelId="{15E5D107-7B6C-A149-A0A0-A92B40B16C9F}" type="presParOf" srcId="{ED85B787-B462-8747-BBA4-2C7566A51734}" destId="{97C95E7B-DF44-7947-9BE6-096B6E17A417}" srcOrd="1" destOrd="0" presId="urn:microsoft.com/office/officeart/2005/8/layout/cycle1"/>
    <dgm:cxn modelId="{BF8CA63B-59FE-F244-8EE4-D64EC12BB905}" type="presParOf" srcId="{ED85B787-B462-8747-BBA4-2C7566A51734}" destId="{F13B1047-F2D0-8643-8BA3-A064100269FC}" srcOrd="2" destOrd="0" presId="urn:microsoft.com/office/officeart/2005/8/layout/cycle1"/>
    <dgm:cxn modelId="{B3A59C10-35E2-F64A-8534-40DD1A7E28F1}" type="presParOf" srcId="{ED85B787-B462-8747-BBA4-2C7566A51734}" destId="{87B6BCE2-E2B4-CE42-A0E4-10A955C75A56}" srcOrd="3" destOrd="0" presId="urn:microsoft.com/office/officeart/2005/8/layout/cycle1"/>
    <dgm:cxn modelId="{C32446CF-C1D9-E74B-9E7F-996B29B4AD6E}" type="presParOf" srcId="{ED85B787-B462-8747-BBA4-2C7566A51734}" destId="{1A2181FB-DD32-0E41-8AA3-EA2527517082}" srcOrd="4" destOrd="0" presId="urn:microsoft.com/office/officeart/2005/8/layout/cycle1"/>
    <dgm:cxn modelId="{4107FF83-4A22-E04A-8A7E-44CFEAAF5EF4}" type="presParOf" srcId="{ED85B787-B462-8747-BBA4-2C7566A51734}" destId="{9607B1E8-B5D9-8747-9A58-E2B921DED573}" srcOrd="5" destOrd="0" presId="urn:microsoft.com/office/officeart/2005/8/layout/cycle1"/>
    <dgm:cxn modelId="{1BD21EE4-443F-4546-8325-1EE2506B7D15}" type="presParOf" srcId="{ED85B787-B462-8747-BBA4-2C7566A51734}" destId="{E272ADD9-96D1-6041-98E6-0A9B05184A19}" srcOrd="6" destOrd="0" presId="urn:microsoft.com/office/officeart/2005/8/layout/cycle1"/>
    <dgm:cxn modelId="{14CF70E9-4316-5448-BFE9-65BAD646A142}" type="presParOf" srcId="{ED85B787-B462-8747-BBA4-2C7566A51734}" destId="{3E0548DB-D425-E64A-B093-399C7962BB23}" srcOrd="7" destOrd="0" presId="urn:microsoft.com/office/officeart/2005/8/layout/cycle1"/>
    <dgm:cxn modelId="{077925E3-BC76-3B4B-8CBB-2CD282B990AC}" type="presParOf" srcId="{ED85B787-B462-8747-BBA4-2C7566A51734}" destId="{7A7A7271-7712-CE4C-BD1B-FD07C94CDD70}"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CDDB48-FAEA-4276-A203-9D4366B9C3F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54845B61-836B-4D99-810A-ABE3FD246B28}">
      <dgm:prSet/>
      <dgm:spPr/>
      <dgm:t>
        <a:bodyPr/>
        <a:lstStyle/>
        <a:p>
          <a:r>
            <a:rPr lang="pt-PT" dirty="0"/>
            <a:t>Adequação dos </a:t>
          </a:r>
          <a:r>
            <a:rPr lang="pt-PT" b="1" dirty="0"/>
            <a:t>métodos e formas de recolha </a:t>
          </a:r>
          <a:r>
            <a:rPr lang="pt-PT" dirty="0"/>
            <a:t>de informação</a:t>
          </a:r>
          <a:endParaRPr lang="en-US" dirty="0"/>
        </a:p>
      </dgm:t>
    </dgm:pt>
    <dgm:pt modelId="{14E389EC-7575-4AD4-94F0-FCE07127A680}" type="parTrans" cxnId="{C530A861-043F-4030-909E-C9E295085FF2}">
      <dgm:prSet/>
      <dgm:spPr/>
      <dgm:t>
        <a:bodyPr/>
        <a:lstStyle/>
        <a:p>
          <a:endParaRPr lang="en-US"/>
        </a:p>
      </dgm:t>
    </dgm:pt>
    <dgm:pt modelId="{4FC51D92-F1DE-4A8E-9DF4-2516D867E65F}" type="sibTrans" cxnId="{C530A861-043F-4030-909E-C9E295085FF2}">
      <dgm:prSet/>
      <dgm:spPr/>
      <dgm:t>
        <a:bodyPr/>
        <a:lstStyle/>
        <a:p>
          <a:endParaRPr lang="en-US"/>
        </a:p>
      </dgm:t>
    </dgm:pt>
    <dgm:pt modelId="{8B732685-CD7E-4808-B6F8-FA331FAB27F4}">
      <dgm:prSet/>
      <dgm:spPr/>
      <dgm:t>
        <a:bodyPr/>
        <a:lstStyle/>
        <a:p>
          <a:r>
            <a:rPr lang="pt-PT" dirty="0"/>
            <a:t>Novas formas de </a:t>
          </a:r>
          <a:r>
            <a:rPr lang="pt-PT" b="1" dirty="0"/>
            <a:t>armazenamento, gestão, curadoria e preservação </a:t>
          </a:r>
          <a:r>
            <a:rPr lang="pt-PT" dirty="0"/>
            <a:t>(arquivar vs. preservar)</a:t>
          </a:r>
          <a:endParaRPr lang="en-US" dirty="0"/>
        </a:p>
      </dgm:t>
    </dgm:pt>
    <dgm:pt modelId="{3DC12435-2966-47AC-8C39-B757BD6E73DD}" type="parTrans" cxnId="{13C297A5-71E1-4B6B-9577-92956F7644F3}">
      <dgm:prSet/>
      <dgm:spPr/>
      <dgm:t>
        <a:bodyPr/>
        <a:lstStyle/>
        <a:p>
          <a:endParaRPr lang="en-US"/>
        </a:p>
      </dgm:t>
    </dgm:pt>
    <dgm:pt modelId="{4D06392E-1CB3-4BC4-9E65-920F4F904EC9}" type="sibTrans" cxnId="{13C297A5-71E1-4B6B-9577-92956F7644F3}">
      <dgm:prSet/>
      <dgm:spPr/>
      <dgm:t>
        <a:bodyPr/>
        <a:lstStyle/>
        <a:p>
          <a:endParaRPr lang="en-US"/>
        </a:p>
      </dgm:t>
    </dgm:pt>
    <dgm:pt modelId="{83154E90-5671-48A2-865E-09C924A29327}">
      <dgm:prSet/>
      <dgm:spPr/>
      <dgm:t>
        <a:bodyPr/>
        <a:lstStyle/>
        <a:p>
          <a:r>
            <a:rPr lang="pt-PT" dirty="0"/>
            <a:t>O grau e a velocidade da </a:t>
          </a:r>
          <a:r>
            <a:rPr lang="pt-PT" b="1" dirty="0"/>
            <a:t>obsolescência tecnológica</a:t>
          </a:r>
          <a:endParaRPr lang="en-US" dirty="0"/>
        </a:p>
      </dgm:t>
    </dgm:pt>
    <dgm:pt modelId="{4C9644B4-5425-451D-AF22-746F1F88862C}" type="parTrans" cxnId="{314989A7-4902-4F81-B09E-90AFCDB7D7F9}">
      <dgm:prSet/>
      <dgm:spPr/>
      <dgm:t>
        <a:bodyPr/>
        <a:lstStyle/>
        <a:p>
          <a:endParaRPr lang="en-US"/>
        </a:p>
      </dgm:t>
    </dgm:pt>
    <dgm:pt modelId="{7D7751D4-DE02-4784-A789-92B45D65A615}" type="sibTrans" cxnId="{314989A7-4902-4F81-B09E-90AFCDB7D7F9}">
      <dgm:prSet/>
      <dgm:spPr/>
      <dgm:t>
        <a:bodyPr/>
        <a:lstStyle/>
        <a:p>
          <a:endParaRPr lang="en-US"/>
        </a:p>
      </dgm:t>
    </dgm:pt>
    <dgm:pt modelId="{1E7972CB-6819-4CE2-BB47-9F4E09F52625}">
      <dgm:prSet/>
      <dgm:spPr/>
      <dgm:t>
        <a:bodyPr/>
        <a:lstStyle/>
        <a:p>
          <a:r>
            <a:rPr lang="pt-PT" dirty="0"/>
            <a:t>Uma nova </a:t>
          </a:r>
          <a:r>
            <a:rPr lang="pt-PT" b="1" dirty="0"/>
            <a:t>inteligência coletiva</a:t>
          </a:r>
          <a:r>
            <a:rPr lang="pt-PT" dirty="0"/>
            <a:t>?</a:t>
          </a:r>
          <a:endParaRPr lang="en-US" dirty="0"/>
        </a:p>
      </dgm:t>
    </dgm:pt>
    <dgm:pt modelId="{6FE6854D-1632-416E-A47A-847B3A9E9118}" type="parTrans" cxnId="{FA440CAA-8A43-487B-AD48-AE04177CE932}">
      <dgm:prSet/>
      <dgm:spPr/>
      <dgm:t>
        <a:bodyPr/>
        <a:lstStyle/>
        <a:p>
          <a:endParaRPr lang="en-US"/>
        </a:p>
      </dgm:t>
    </dgm:pt>
    <dgm:pt modelId="{1189A561-7B88-41D4-9ADF-FC017C162AAA}" type="sibTrans" cxnId="{FA440CAA-8A43-487B-AD48-AE04177CE932}">
      <dgm:prSet/>
      <dgm:spPr/>
      <dgm:t>
        <a:bodyPr/>
        <a:lstStyle/>
        <a:p>
          <a:endParaRPr lang="en-US"/>
        </a:p>
      </dgm:t>
    </dgm:pt>
    <dgm:pt modelId="{F7D81047-2921-0F44-9B07-D7693F99F1A4}">
      <dgm:prSet/>
      <dgm:spPr/>
      <dgm:t>
        <a:bodyPr/>
        <a:lstStyle/>
        <a:p>
          <a:r>
            <a:rPr lang="en-US" dirty="0" err="1"/>
            <a:t>Privacidade</a:t>
          </a:r>
          <a:r>
            <a:rPr lang="en-US" dirty="0"/>
            <a:t>: miss</a:t>
          </a:r>
          <a:r>
            <a:rPr lang="pt-PT" dirty="0" err="1"/>
            <a:t>ão</a:t>
          </a:r>
          <a:r>
            <a:rPr lang="pt-PT" dirty="0"/>
            <a:t> impossível?</a:t>
          </a:r>
          <a:endParaRPr lang="en-US" dirty="0"/>
        </a:p>
      </dgm:t>
    </dgm:pt>
    <dgm:pt modelId="{EA437A3C-7343-EC47-BEC0-6B6BC3203AE5}" type="parTrans" cxnId="{918CD39E-8E76-AA4D-A027-59B792433538}">
      <dgm:prSet/>
      <dgm:spPr/>
    </dgm:pt>
    <dgm:pt modelId="{173D6E46-71C7-7B42-91F4-D961E4323A70}" type="sibTrans" cxnId="{918CD39E-8E76-AA4D-A027-59B792433538}">
      <dgm:prSet/>
      <dgm:spPr/>
    </dgm:pt>
    <dgm:pt modelId="{487BA854-4422-9B43-8303-148392E89C0E}">
      <dgm:prSet/>
      <dgm:spPr/>
      <dgm:t>
        <a:bodyPr/>
        <a:lstStyle/>
        <a:p>
          <a:r>
            <a:rPr lang="pt-PT" dirty="0"/>
            <a:t>Propriedade e transparência</a:t>
          </a:r>
          <a:endParaRPr lang="en-US" dirty="0"/>
        </a:p>
      </dgm:t>
    </dgm:pt>
    <dgm:pt modelId="{AC1557DA-6F91-5C46-82EE-5DF480F102D2}" type="parTrans" cxnId="{4632FE4C-B536-5143-8893-CE758AE56E9F}">
      <dgm:prSet/>
      <dgm:spPr/>
    </dgm:pt>
    <dgm:pt modelId="{CA8EBDB7-A7F7-DE4A-A05A-C5CE402A3081}" type="sibTrans" cxnId="{4632FE4C-B536-5143-8893-CE758AE56E9F}">
      <dgm:prSet/>
      <dgm:spPr/>
    </dgm:pt>
    <dgm:pt modelId="{5C1384CB-C1BB-6942-BEBF-569645D1E1A5}">
      <dgm:prSet/>
      <dgm:spPr/>
      <dgm:t>
        <a:bodyPr/>
        <a:lstStyle/>
        <a:p>
          <a:r>
            <a:rPr lang="en-US" dirty="0" err="1"/>
            <a:t>Regulaç</a:t>
          </a:r>
          <a:r>
            <a:rPr lang="pt-PT" dirty="0" err="1"/>
            <a:t>ão</a:t>
          </a:r>
          <a:r>
            <a:rPr lang="pt-PT" dirty="0"/>
            <a:t> | boas práticas | Ética</a:t>
          </a:r>
          <a:endParaRPr lang="en-US" dirty="0"/>
        </a:p>
      </dgm:t>
    </dgm:pt>
    <dgm:pt modelId="{234778DD-212B-6246-A81E-76EEF0392579}" type="parTrans" cxnId="{F3A2EA57-BE1A-2F48-B7B5-A85AED47936B}">
      <dgm:prSet/>
      <dgm:spPr/>
    </dgm:pt>
    <dgm:pt modelId="{C520B297-1F53-4E49-87FE-064D7DFA9CB5}" type="sibTrans" cxnId="{F3A2EA57-BE1A-2F48-B7B5-A85AED47936B}">
      <dgm:prSet/>
      <dgm:spPr/>
    </dgm:pt>
    <dgm:pt modelId="{67E233DB-A596-354C-852F-5E6992AEA334}" type="pres">
      <dgm:prSet presAssocID="{8ACDDB48-FAEA-4276-A203-9D4366B9C3F7}" presName="linear" presStyleCnt="0">
        <dgm:presLayoutVars>
          <dgm:animLvl val="lvl"/>
          <dgm:resizeHandles val="exact"/>
        </dgm:presLayoutVars>
      </dgm:prSet>
      <dgm:spPr/>
    </dgm:pt>
    <dgm:pt modelId="{AA8361A6-EB3C-3948-97EC-83D71C7DDBD5}" type="pres">
      <dgm:prSet presAssocID="{54845B61-836B-4D99-810A-ABE3FD246B28}" presName="parentText" presStyleLbl="node1" presStyleIdx="0" presStyleCnt="7">
        <dgm:presLayoutVars>
          <dgm:chMax val="0"/>
          <dgm:bulletEnabled val="1"/>
        </dgm:presLayoutVars>
      </dgm:prSet>
      <dgm:spPr/>
    </dgm:pt>
    <dgm:pt modelId="{B228F7B4-A513-F145-9DD8-9030573C1760}" type="pres">
      <dgm:prSet presAssocID="{4FC51D92-F1DE-4A8E-9DF4-2516D867E65F}" presName="spacer" presStyleCnt="0"/>
      <dgm:spPr/>
    </dgm:pt>
    <dgm:pt modelId="{7DFA565F-9DAC-E14A-BD65-10097D5145AA}" type="pres">
      <dgm:prSet presAssocID="{F7D81047-2921-0F44-9B07-D7693F99F1A4}" presName="parentText" presStyleLbl="node1" presStyleIdx="1" presStyleCnt="7">
        <dgm:presLayoutVars>
          <dgm:chMax val="0"/>
          <dgm:bulletEnabled val="1"/>
        </dgm:presLayoutVars>
      </dgm:prSet>
      <dgm:spPr/>
    </dgm:pt>
    <dgm:pt modelId="{4F220FAB-731B-AF47-AB9A-6A4F4C2A4EA0}" type="pres">
      <dgm:prSet presAssocID="{173D6E46-71C7-7B42-91F4-D961E4323A70}" presName="spacer" presStyleCnt="0"/>
      <dgm:spPr/>
    </dgm:pt>
    <dgm:pt modelId="{78F14D3A-4E5D-D049-9232-71FCB1A0E8D0}" type="pres">
      <dgm:prSet presAssocID="{487BA854-4422-9B43-8303-148392E89C0E}" presName="parentText" presStyleLbl="node1" presStyleIdx="2" presStyleCnt="7">
        <dgm:presLayoutVars>
          <dgm:chMax val="0"/>
          <dgm:bulletEnabled val="1"/>
        </dgm:presLayoutVars>
      </dgm:prSet>
      <dgm:spPr/>
    </dgm:pt>
    <dgm:pt modelId="{5ECF915A-9A32-DF46-AE78-E38C52D9A81B}" type="pres">
      <dgm:prSet presAssocID="{CA8EBDB7-A7F7-DE4A-A05A-C5CE402A3081}" presName="spacer" presStyleCnt="0"/>
      <dgm:spPr/>
    </dgm:pt>
    <dgm:pt modelId="{2A31E7C3-2E15-284F-AE8A-540E8FFB17DC}" type="pres">
      <dgm:prSet presAssocID="{5C1384CB-C1BB-6942-BEBF-569645D1E1A5}" presName="parentText" presStyleLbl="node1" presStyleIdx="3" presStyleCnt="7">
        <dgm:presLayoutVars>
          <dgm:chMax val="0"/>
          <dgm:bulletEnabled val="1"/>
        </dgm:presLayoutVars>
      </dgm:prSet>
      <dgm:spPr/>
    </dgm:pt>
    <dgm:pt modelId="{7FCD5399-D415-584D-B60D-01B39CC8B7F6}" type="pres">
      <dgm:prSet presAssocID="{C520B297-1F53-4E49-87FE-064D7DFA9CB5}" presName="spacer" presStyleCnt="0"/>
      <dgm:spPr/>
    </dgm:pt>
    <dgm:pt modelId="{3243147B-8880-194E-8AD4-5280023439BE}" type="pres">
      <dgm:prSet presAssocID="{8B732685-CD7E-4808-B6F8-FA331FAB27F4}" presName="parentText" presStyleLbl="node1" presStyleIdx="4" presStyleCnt="7">
        <dgm:presLayoutVars>
          <dgm:chMax val="0"/>
          <dgm:bulletEnabled val="1"/>
        </dgm:presLayoutVars>
      </dgm:prSet>
      <dgm:spPr/>
    </dgm:pt>
    <dgm:pt modelId="{281D815C-38BB-1544-B2FC-CB762ADF8F80}" type="pres">
      <dgm:prSet presAssocID="{4D06392E-1CB3-4BC4-9E65-920F4F904EC9}" presName="spacer" presStyleCnt="0"/>
      <dgm:spPr/>
    </dgm:pt>
    <dgm:pt modelId="{E77BFEC4-1AF4-514A-A3EC-78D26A671E3F}" type="pres">
      <dgm:prSet presAssocID="{83154E90-5671-48A2-865E-09C924A29327}" presName="parentText" presStyleLbl="node1" presStyleIdx="5" presStyleCnt="7">
        <dgm:presLayoutVars>
          <dgm:chMax val="0"/>
          <dgm:bulletEnabled val="1"/>
        </dgm:presLayoutVars>
      </dgm:prSet>
      <dgm:spPr/>
    </dgm:pt>
    <dgm:pt modelId="{BC319B9B-4334-DE4F-A821-809B5B5EF3CD}" type="pres">
      <dgm:prSet presAssocID="{7D7751D4-DE02-4784-A789-92B45D65A615}" presName="spacer" presStyleCnt="0"/>
      <dgm:spPr/>
    </dgm:pt>
    <dgm:pt modelId="{E135A06D-C917-FB4E-A4B8-66A0F99EF53D}" type="pres">
      <dgm:prSet presAssocID="{1E7972CB-6819-4CE2-BB47-9F4E09F52625}" presName="parentText" presStyleLbl="node1" presStyleIdx="6" presStyleCnt="7">
        <dgm:presLayoutVars>
          <dgm:chMax val="0"/>
          <dgm:bulletEnabled val="1"/>
        </dgm:presLayoutVars>
      </dgm:prSet>
      <dgm:spPr/>
    </dgm:pt>
  </dgm:ptLst>
  <dgm:cxnLst>
    <dgm:cxn modelId="{F434EE2C-BEF1-8F43-8A28-E875AAE74485}" type="presOf" srcId="{54845B61-836B-4D99-810A-ABE3FD246B28}" destId="{AA8361A6-EB3C-3948-97EC-83D71C7DDBD5}" srcOrd="0" destOrd="0" presId="urn:microsoft.com/office/officeart/2005/8/layout/vList2"/>
    <dgm:cxn modelId="{4632FE4C-B536-5143-8893-CE758AE56E9F}" srcId="{8ACDDB48-FAEA-4276-A203-9D4366B9C3F7}" destId="{487BA854-4422-9B43-8303-148392E89C0E}" srcOrd="2" destOrd="0" parTransId="{AC1557DA-6F91-5C46-82EE-5DF480F102D2}" sibTransId="{CA8EBDB7-A7F7-DE4A-A05A-C5CE402A3081}"/>
    <dgm:cxn modelId="{F3A2EA57-BE1A-2F48-B7B5-A85AED47936B}" srcId="{8ACDDB48-FAEA-4276-A203-9D4366B9C3F7}" destId="{5C1384CB-C1BB-6942-BEBF-569645D1E1A5}" srcOrd="3" destOrd="0" parTransId="{234778DD-212B-6246-A81E-76EEF0392579}" sibTransId="{C520B297-1F53-4E49-87FE-064D7DFA9CB5}"/>
    <dgm:cxn modelId="{F7E33E5F-2AF5-1E4A-9C91-BF309C26EC4A}" type="presOf" srcId="{1E7972CB-6819-4CE2-BB47-9F4E09F52625}" destId="{E135A06D-C917-FB4E-A4B8-66A0F99EF53D}" srcOrd="0" destOrd="0" presId="urn:microsoft.com/office/officeart/2005/8/layout/vList2"/>
    <dgm:cxn modelId="{C530A861-043F-4030-909E-C9E295085FF2}" srcId="{8ACDDB48-FAEA-4276-A203-9D4366B9C3F7}" destId="{54845B61-836B-4D99-810A-ABE3FD246B28}" srcOrd="0" destOrd="0" parTransId="{14E389EC-7575-4AD4-94F0-FCE07127A680}" sibTransId="{4FC51D92-F1DE-4A8E-9DF4-2516D867E65F}"/>
    <dgm:cxn modelId="{01D2489E-A95F-0E46-8A62-12D399EA14A5}" type="presOf" srcId="{8B732685-CD7E-4808-B6F8-FA331FAB27F4}" destId="{3243147B-8880-194E-8AD4-5280023439BE}" srcOrd="0" destOrd="0" presId="urn:microsoft.com/office/officeart/2005/8/layout/vList2"/>
    <dgm:cxn modelId="{918CD39E-8E76-AA4D-A027-59B792433538}" srcId="{8ACDDB48-FAEA-4276-A203-9D4366B9C3F7}" destId="{F7D81047-2921-0F44-9B07-D7693F99F1A4}" srcOrd="1" destOrd="0" parTransId="{EA437A3C-7343-EC47-BEC0-6B6BC3203AE5}" sibTransId="{173D6E46-71C7-7B42-91F4-D961E4323A70}"/>
    <dgm:cxn modelId="{13C297A5-71E1-4B6B-9577-92956F7644F3}" srcId="{8ACDDB48-FAEA-4276-A203-9D4366B9C3F7}" destId="{8B732685-CD7E-4808-B6F8-FA331FAB27F4}" srcOrd="4" destOrd="0" parTransId="{3DC12435-2966-47AC-8C39-B757BD6E73DD}" sibTransId="{4D06392E-1CB3-4BC4-9E65-920F4F904EC9}"/>
    <dgm:cxn modelId="{314989A7-4902-4F81-B09E-90AFCDB7D7F9}" srcId="{8ACDDB48-FAEA-4276-A203-9D4366B9C3F7}" destId="{83154E90-5671-48A2-865E-09C924A29327}" srcOrd="5" destOrd="0" parTransId="{4C9644B4-5425-451D-AF22-746F1F88862C}" sibTransId="{7D7751D4-DE02-4784-A789-92B45D65A615}"/>
    <dgm:cxn modelId="{FA440CAA-8A43-487B-AD48-AE04177CE932}" srcId="{8ACDDB48-FAEA-4276-A203-9D4366B9C3F7}" destId="{1E7972CB-6819-4CE2-BB47-9F4E09F52625}" srcOrd="6" destOrd="0" parTransId="{6FE6854D-1632-416E-A47A-847B3A9E9118}" sibTransId="{1189A561-7B88-41D4-9ADF-FC017C162AAA}"/>
    <dgm:cxn modelId="{A75701AC-4BAC-1048-8198-8787AC71E706}" type="presOf" srcId="{8ACDDB48-FAEA-4276-A203-9D4366B9C3F7}" destId="{67E233DB-A596-354C-852F-5E6992AEA334}" srcOrd="0" destOrd="0" presId="urn:microsoft.com/office/officeart/2005/8/layout/vList2"/>
    <dgm:cxn modelId="{070830AC-E863-E24D-9720-0262BE663643}" type="presOf" srcId="{487BA854-4422-9B43-8303-148392E89C0E}" destId="{78F14D3A-4E5D-D049-9232-71FCB1A0E8D0}" srcOrd="0" destOrd="0" presId="urn:microsoft.com/office/officeart/2005/8/layout/vList2"/>
    <dgm:cxn modelId="{7FD319C4-1CF5-3147-A975-03D1A98435F4}" type="presOf" srcId="{5C1384CB-C1BB-6942-BEBF-569645D1E1A5}" destId="{2A31E7C3-2E15-284F-AE8A-540E8FFB17DC}" srcOrd="0" destOrd="0" presId="urn:microsoft.com/office/officeart/2005/8/layout/vList2"/>
    <dgm:cxn modelId="{DF6B02E4-0007-3949-AE44-457C46DE2579}" type="presOf" srcId="{83154E90-5671-48A2-865E-09C924A29327}" destId="{E77BFEC4-1AF4-514A-A3EC-78D26A671E3F}" srcOrd="0" destOrd="0" presId="urn:microsoft.com/office/officeart/2005/8/layout/vList2"/>
    <dgm:cxn modelId="{1EB598F0-2C89-0C42-BDF1-72BD7F307C80}" type="presOf" srcId="{F7D81047-2921-0F44-9B07-D7693F99F1A4}" destId="{7DFA565F-9DAC-E14A-BD65-10097D5145AA}" srcOrd="0" destOrd="0" presId="urn:microsoft.com/office/officeart/2005/8/layout/vList2"/>
    <dgm:cxn modelId="{905A0F76-4100-F847-8486-A5423F5F9947}" type="presParOf" srcId="{67E233DB-A596-354C-852F-5E6992AEA334}" destId="{AA8361A6-EB3C-3948-97EC-83D71C7DDBD5}" srcOrd="0" destOrd="0" presId="urn:microsoft.com/office/officeart/2005/8/layout/vList2"/>
    <dgm:cxn modelId="{80032EF2-0B1D-FC4E-88E8-D9AD64FF8990}" type="presParOf" srcId="{67E233DB-A596-354C-852F-5E6992AEA334}" destId="{B228F7B4-A513-F145-9DD8-9030573C1760}" srcOrd="1" destOrd="0" presId="urn:microsoft.com/office/officeart/2005/8/layout/vList2"/>
    <dgm:cxn modelId="{C3C7F763-C3B8-044C-BFD2-7381EC677CD3}" type="presParOf" srcId="{67E233DB-A596-354C-852F-5E6992AEA334}" destId="{7DFA565F-9DAC-E14A-BD65-10097D5145AA}" srcOrd="2" destOrd="0" presId="urn:microsoft.com/office/officeart/2005/8/layout/vList2"/>
    <dgm:cxn modelId="{16E140E2-E6A7-3B47-AAC0-F1DA389CA52B}" type="presParOf" srcId="{67E233DB-A596-354C-852F-5E6992AEA334}" destId="{4F220FAB-731B-AF47-AB9A-6A4F4C2A4EA0}" srcOrd="3" destOrd="0" presId="urn:microsoft.com/office/officeart/2005/8/layout/vList2"/>
    <dgm:cxn modelId="{094778A6-5DFA-5241-901D-49A38F9A720D}" type="presParOf" srcId="{67E233DB-A596-354C-852F-5E6992AEA334}" destId="{78F14D3A-4E5D-D049-9232-71FCB1A0E8D0}" srcOrd="4" destOrd="0" presId="urn:microsoft.com/office/officeart/2005/8/layout/vList2"/>
    <dgm:cxn modelId="{8FA5F439-53BB-2646-A0A5-C0D4C71A3714}" type="presParOf" srcId="{67E233DB-A596-354C-852F-5E6992AEA334}" destId="{5ECF915A-9A32-DF46-AE78-E38C52D9A81B}" srcOrd="5" destOrd="0" presId="urn:microsoft.com/office/officeart/2005/8/layout/vList2"/>
    <dgm:cxn modelId="{388904D2-EBCA-D145-8781-E767EFD835E1}" type="presParOf" srcId="{67E233DB-A596-354C-852F-5E6992AEA334}" destId="{2A31E7C3-2E15-284F-AE8A-540E8FFB17DC}" srcOrd="6" destOrd="0" presId="urn:microsoft.com/office/officeart/2005/8/layout/vList2"/>
    <dgm:cxn modelId="{7F1877AD-B40A-2547-8BA5-175BC38DD343}" type="presParOf" srcId="{67E233DB-A596-354C-852F-5E6992AEA334}" destId="{7FCD5399-D415-584D-B60D-01B39CC8B7F6}" srcOrd="7" destOrd="0" presId="urn:microsoft.com/office/officeart/2005/8/layout/vList2"/>
    <dgm:cxn modelId="{144C62EB-A3CB-1647-B529-5377689B4609}" type="presParOf" srcId="{67E233DB-A596-354C-852F-5E6992AEA334}" destId="{3243147B-8880-194E-8AD4-5280023439BE}" srcOrd="8" destOrd="0" presId="urn:microsoft.com/office/officeart/2005/8/layout/vList2"/>
    <dgm:cxn modelId="{45D568DE-46FA-EA49-A4F2-6A781BCF1587}" type="presParOf" srcId="{67E233DB-A596-354C-852F-5E6992AEA334}" destId="{281D815C-38BB-1544-B2FC-CB762ADF8F80}" srcOrd="9" destOrd="0" presId="urn:microsoft.com/office/officeart/2005/8/layout/vList2"/>
    <dgm:cxn modelId="{37CAFDE8-FED5-DB47-A654-D01CCAE84405}" type="presParOf" srcId="{67E233DB-A596-354C-852F-5E6992AEA334}" destId="{E77BFEC4-1AF4-514A-A3EC-78D26A671E3F}" srcOrd="10" destOrd="0" presId="urn:microsoft.com/office/officeart/2005/8/layout/vList2"/>
    <dgm:cxn modelId="{B330A9F6-9283-D144-9FD0-8AB622C0A2B3}" type="presParOf" srcId="{67E233DB-A596-354C-852F-5E6992AEA334}" destId="{BC319B9B-4334-DE4F-A821-809B5B5EF3CD}" srcOrd="11" destOrd="0" presId="urn:microsoft.com/office/officeart/2005/8/layout/vList2"/>
    <dgm:cxn modelId="{0A371923-BF10-1A49-A6B5-01D2F764E4EF}" type="presParOf" srcId="{67E233DB-A596-354C-852F-5E6992AEA334}" destId="{E135A06D-C917-FB4E-A4B8-66A0F99EF53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8CE02B-CD4B-4F92-9EA0-6B7E0037A6BC}" type="doc">
      <dgm:prSet loTypeId="urn:microsoft.com/office/officeart/2005/8/layout/default#1" loCatId="list" qsTypeId="urn:microsoft.com/office/officeart/2005/8/quickstyle/simple3" qsCatId="simple" csTypeId="urn:microsoft.com/office/officeart/2005/8/colors/accent0_1" csCatId="mainScheme" phldr="1"/>
      <dgm:spPr/>
      <dgm:t>
        <a:bodyPr/>
        <a:lstStyle/>
        <a:p>
          <a:endParaRPr lang="en-US"/>
        </a:p>
      </dgm:t>
    </dgm:pt>
    <dgm:pt modelId="{A2B5A232-1CA9-4139-A0E2-5EE0F6D758E1}">
      <dgm:prSet/>
      <dgm:spPr/>
      <dgm:t>
        <a:bodyPr/>
        <a:lstStyle/>
        <a:p>
          <a:r>
            <a:rPr lang="pt-PT" dirty="0"/>
            <a:t>Melhor utilização de dados administrativos (e.g. saúde, educação, emprego, ciência)</a:t>
          </a:r>
          <a:endParaRPr lang="en-US" dirty="0"/>
        </a:p>
      </dgm:t>
    </dgm:pt>
    <dgm:pt modelId="{8F01F31F-4C76-4FBD-A022-3964A287729D}" type="parTrans" cxnId="{B77FE428-EF33-4C3D-BEDA-D8369E3A439A}">
      <dgm:prSet/>
      <dgm:spPr/>
      <dgm:t>
        <a:bodyPr/>
        <a:lstStyle/>
        <a:p>
          <a:endParaRPr lang="en-US"/>
        </a:p>
      </dgm:t>
    </dgm:pt>
    <dgm:pt modelId="{C31D9BD9-18E2-401E-B55B-395BF65522DB}" type="sibTrans" cxnId="{B77FE428-EF33-4C3D-BEDA-D8369E3A439A}">
      <dgm:prSet/>
      <dgm:spPr/>
      <dgm:t>
        <a:bodyPr/>
        <a:lstStyle/>
        <a:p>
          <a:endParaRPr lang="en-US"/>
        </a:p>
      </dgm:t>
    </dgm:pt>
    <dgm:pt modelId="{66C00EB3-C0CB-4423-81A9-9A4233BFD479}">
      <dgm:prSet/>
      <dgm:spPr/>
      <dgm:t>
        <a:bodyPr/>
        <a:lstStyle/>
        <a:p>
          <a:r>
            <a:rPr lang="pt-PT"/>
            <a:t>Apoio à tomada de decisão</a:t>
          </a:r>
          <a:endParaRPr lang="en-US"/>
        </a:p>
      </dgm:t>
    </dgm:pt>
    <dgm:pt modelId="{A109E651-82B1-456E-A2FC-62EAEC67B308}" type="parTrans" cxnId="{CC845956-EA61-4A2E-B2DD-FAF83774509B}">
      <dgm:prSet/>
      <dgm:spPr/>
      <dgm:t>
        <a:bodyPr/>
        <a:lstStyle/>
        <a:p>
          <a:endParaRPr lang="en-US"/>
        </a:p>
      </dgm:t>
    </dgm:pt>
    <dgm:pt modelId="{E45F9030-4FDC-4415-8126-36E851D9550B}" type="sibTrans" cxnId="{CC845956-EA61-4A2E-B2DD-FAF83774509B}">
      <dgm:prSet/>
      <dgm:spPr/>
      <dgm:t>
        <a:bodyPr/>
        <a:lstStyle/>
        <a:p>
          <a:endParaRPr lang="en-US"/>
        </a:p>
      </dgm:t>
    </dgm:pt>
    <dgm:pt modelId="{429E2A9D-65B2-4707-B00D-0AA978B2B204}">
      <dgm:prSet/>
      <dgm:spPr/>
      <dgm:t>
        <a:bodyPr/>
        <a:lstStyle/>
        <a:p>
          <a:r>
            <a:rPr lang="pt-PT"/>
            <a:t>Abertura Transparência</a:t>
          </a:r>
          <a:endParaRPr lang="en-US"/>
        </a:p>
      </dgm:t>
    </dgm:pt>
    <dgm:pt modelId="{7671B4AA-F219-4C21-94FB-78A7597BB0FA}" type="parTrans" cxnId="{9BC9FFD8-33B2-4487-BB03-BE0DAC866BBF}">
      <dgm:prSet/>
      <dgm:spPr/>
      <dgm:t>
        <a:bodyPr/>
        <a:lstStyle/>
        <a:p>
          <a:endParaRPr lang="en-US"/>
        </a:p>
      </dgm:t>
    </dgm:pt>
    <dgm:pt modelId="{98EAB227-FAD9-4453-9B72-5A79970FBBF5}" type="sibTrans" cxnId="{9BC9FFD8-33B2-4487-BB03-BE0DAC866BBF}">
      <dgm:prSet/>
      <dgm:spPr/>
      <dgm:t>
        <a:bodyPr/>
        <a:lstStyle/>
        <a:p>
          <a:endParaRPr lang="en-US"/>
        </a:p>
      </dgm:t>
    </dgm:pt>
    <dgm:pt modelId="{A9D6DE3A-9842-4783-87B7-C8B5E31069F9}">
      <dgm:prSet/>
      <dgm:spPr/>
      <dgm:t>
        <a:bodyPr/>
        <a:lstStyle/>
        <a:p>
          <a:r>
            <a:rPr lang="pt-PT"/>
            <a:t>Reutilização</a:t>
          </a:r>
          <a:endParaRPr lang="en-US"/>
        </a:p>
      </dgm:t>
    </dgm:pt>
    <dgm:pt modelId="{4842C070-DF6F-4B58-9666-16D8CC9F0A20}" type="parTrans" cxnId="{11BC023E-3D4D-41ED-A101-12B116E0DA5E}">
      <dgm:prSet/>
      <dgm:spPr/>
      <dgm:t>
        <a:bodyPr/>
        <a:lstStyle/>
        <a:p>
          <a:endParaRPr lang="en-US"/>
        </a:p>
      </dgm:t>
    </dgm:pt>
    <dgm:pt modelId="{A6487B11-3A73-436B-8A35-2CE65F2C8D35}" type="sibTrans" cxnId="{11BC023E-3D4D-41ED-A101-12B116E0DA5E}">
      <dgm:prSet/>
      <dgm:spPr/>
      <dgm:t>
        <a:bodyPr/>
        <a:lstStyle/>
        <a:p>
          <a:endParaRPr lang="en-US"/>
        </a:p>
      </dgm:t>
    </dgm:pt>
    <dgm:pt modelId="{60624A8C-B904-4820-86E5-4F5B09CDCB3B}">
      <dgm:prSet/>
      <dgm:spPr/>
      <dgm:t>
        <a:bodyPr/>
        <a:lstStyle/>
        <a:p>
          <a:r>
            <a:rPr lang="pt-PT"/>
            <a:t>Estatísticas</a:t>
          </a:r>
          <a:endParaRPr lang="en-US"/>
        </a:p>
      </dgm:t>
    </dgm:pt>
    <dgm:pt modelId="{C4BE7636-1DD7-4447-8F44-4071B9F6F4D9}" type="parTrans" cxnId="{5C16B277-646F-47DC-87FF-E32793E04F7C}">
      <dgm:prSet/>
      <dgm:spPr/>
      <dgm:t>
        <a:bodyPr/>
        <a:lstStyle/>
        <a:p>
          <a:endParaRPr lang="en-US"/>
        </a:p>
      </dgm:t>
    </dgm:pt>
    <dgm:pt modelId="{1E072808-6BC5-4409-BFBF-ABFABC494CE6}" type="sibTrans" cxnId="{5C16B277-646F-47DC-87FF-E32793E04F7C}">
      <dgm:prSet/>
      <dgm:spPr/>
      <dgm:t>
        <a:bodyPr/>
        <a:lstStyle/>
        <a:p>
          <a:endParaRPr lang="en-US"/>
        </a:p>
      </dgm:t>
    </dgm:pt>
    <dgm:pt modelId="{4D506EDD-3813-4B84-8212-4D118B0AB208}">
      <dgm:prSet/>
      <dgm:spPr/>
      <dgm:t>
        <a:bodyPr/>
        <a:lstStyle/>
        <a:p>
          <a:r>
            <a:rPr lang="pt-PT"/>
            <a:t>Utilização eficiente de recursos (ex. resíduos, água, poluição, planeamento urbano)</a:t>
          </a:r>
          <a:endParaRPr lang="en-US"/>
        </a:p>
      </dgm:t>
    </dgm:pt>
    <dgm:pt modelId="{4C472408-3637-4631-AC50-BF8A5BDB308C}" type="parTrans" cxnId="{C067278C-BC08-45AA-B65D-06A759381F1E}">
      <dgm:prSet/>
      <dgm:spPr/>
      <dgm:t>
        <a:bodyPr/>
        <a:lstStyle/>
        <a:p>
          <a:endParaRPr lang="en-US"/>
        </a:p>
      </dgm:t>
    </dgm:pt>
    <dgm:pt modelId="{A082D12B-2617-420E-9F71-67FEAC6D5630}" type="sibTrans" cxnId="{C067278C-BC08-45AA-B65D-06A759381F1E}">
      <dgm:prSet/>
      <dgm:spPr/>
      <dgm:t>
        <a:bodyPr/>
        <a:lstStyle/>
        <a:p>
          <a:endParaRPr lang="en-US"/>
        </a:p>
      </dgm:t>
    </dgm:pt>
    <dgm:pt modelId="{C7D26316-E241-A643-9F8A-382F4DAAA8D2}" type="pres">
      <dgm:prSet presAssocID="{BE8CE02B-CD4B-4F92-9EA0-6B7E0037A6BC}" presName="diagram" presStyleCnt="0">
        <dgm:presLayoutVars>
          <dgm:dir/>
          <dgm:resizeHandles val="exact"/>
        </dgm:presLayoutVars>
      </dgm:prSet>
      <dgm:spPr/>
    </dgm:pt>
    <dgm:pt modelId="{C20FB0B3-17F4-E94E-80D1-B7EC3B315A49}" type="pres">
      <dgm:prSet presAssocID="{A2B5A232-1CA9-4139-A0E2-5EE0F6D758E1}" presName="node" presStyleLbl="node1" presStyleIdx="0" presStyleCnt="6">
        <dgm:presLayoutVars>
          <dgm:bulletEnabled val="1"/>
        </dgm:presLayoutVars>
      </dgm:prSet>
      <dgm:spPr/>
    </dgm:pt>
    <dgm:pt modelId="{DDF1C776-E9B6-304A-939E-C853417C13A4}" type="pres">
      <dgm:prSet presAssocID="{C31D9BD9-18E2-401E-B55B-395BF65522DB}" presName="sibTrans" presStyleCnt="0"/>
      <dgm:spPr/>
    </dgm:pt>
    <dgm:pt modelId="{7073F5EF-5BAA-BA47-9AC8-82ECD044752B}" type="pres">
      <dgm:prSet presAssocID="{66C00EB3-C0CB-4423-81A9-9A4233BFD479}" presName="node" presStyleLbl="node1" presStyleIdx="1" presStyleCnt="6">
        <dgm:presLayoutVars>
          <dgm:bulletEnabled val="1"/>
        </dgm:presLayoutVars>
      </dgm:prSet>
      <dgm:spPr/>
    </dgm:pt>
    <dgm:pt modelId="{659B345D-A495-B64C-A266-8B6F2BC5A8D2}" type="pres">
      <dgm:prSet presAssocID="{E45F9030-4FDC-4415-8126-36E851D9550B}" presName="sibTrans" presStyleCnt="0"/>
      <dgm:spPr/>
    </dgm:pt>
    <dgm:pt modelId="{6BC80138-2752-4E43-B532-136781B822C4}" type="pres">
      <dgm:prSet presAssocID="{429E2A9D-65B2-4707-B00D-0AA978B2B204}" presName="node" presStyleLbl="node1" presStyleIdx="2" presStyleCnt="6">
        <dgm:presLayoutVars>
          <dgm:bulletEnabled val="1"/>
        </dgm:presLayoutVars>
      </dgm:prSet>
      <dgm:spPr/>
    </dgm:pt>
    <dgm:pt modelId="{AC26FBA9-E2D2-7A47-A483-AA3DB45FA665}" type="pres">
      <dgm:prSet presAssocID="{98EAB227-FAD9-4453-9B72-5A79970FBBF5}" presName="sibTrans" presStyleCnt="0"/>
      <dgm:spPr/>
    </dgm:pt>
    <dgm:pt modelId="{C0FA694C-67D6-2549-93B5-0D6D410F7BF2}" type="pres">
      <dgm:prSet presAssocID="{A9D6DE3A-9842-4783-87B7-C8B5E31069F9}" presName="node" presStyleLbl="node1" presStyleIdx="3" presStyleCnt="6">
        <dgm:presLayoutVars>
          <dgm:bulletEnabled val="1"/>
        </dgm:presLayoutVars>
      </dgm:prSet>
      <dgm:spPr/>
    </dgm:pt>
    <dgm:pt modelId="{C3767A03-5059-264A-8030-E7B3B2D45655}" type="pres">
      <dgm:prSet presAssocID="{A6487B11-3A73-436B-8A35-2CE65F2C8D35}" presName="sibTrans" presStyleCnt="0"/>
      <dgm:spPr/>
    </dgm:pt>
    <dgm:pt modelId="{C24D9BDA-0D17-304F-9437-38B8454F9DA9}" type="pres">
      <dgm:prSet presAssocID="{60624A8C-B904-4820-86E5-4F5B09CDCB3B}" presName="node" presStyleLbl="node1" presStyleIdx="4" presStyleCnt="6">
        <dgm:presLayoutVars>
          <dgm:bulletEnabled val="1"/>
        </dgm:presLayoutVars>
      </dgm:prSet>
      <dgm:spPr/>
    </dgm:pt>
    <dgm:pt modelId="{7D6EA042-5A2E-7341-A53C-E1D682A47170}" type="pres">
      <dgm:prSet presAssocID="{1E072808-6BC5-4409-BFBF-ABFABC494CE6}" presName="sibTrans" presStyleCnt="0"/>
      <dgm:spPr/>
    </dgm:pt>
    <dgm:pt modelId="{0028206A-5185-7E49-B7F9-EF914F3AA861}" type="pres">
      <dgm:prSet presAssocID="{4D506EDD-3813-4B84-8212-4D118B0AB208}" presName="node" presStyleLbl="node1" presStyleIdx="5" presStyleCnt="6">
        <dgm:presLayoutVars>
          <dgm:bulletEnabled val="1"/>
        </dgm:presLayoutVars>
      </dgm:prSet>
      <dgm:spPr/>
    </dgm:pt>
  </dgm:ptLst>
  <dgm:cxnLst>
    <dgm:cxn modelId="{3EE62915-B043-A646-AAD0-DEB59AC020D3}" type="presOf" srcId="{BE8CE02B-CD4B-4F92-9EA0-6B7E0037A6BC}" destId="{C7D26316-E241-A643-9F8A-382F4DAAA8D2}" srcOrd="0" destOrd="0" presId="urn:microsoft.com/office/officeart/2005/8/layout/default#1"/>
    <dgm:cxn modelId="{B77FE428-EF33-4C3D-BEDA-D8369E3A439A}" srcId="{BE8CE02B-CD4B-4F92-9EA0-6B7E0037A6BC}" destId="{A2B5A232-1CA9-4139-A0E2-5EE0F6D758E1}" srcOrd="0" destOrd="0" parTransId="{8F01F31F-4C76-4FBD-A022-3964A287729D}" sibTransId="{C31D9BD9-18E2-401E-B55B-395BF65522DB}"/>
    <dgm:cxn modelId="{BF6F3837-540E-1241-BCC8-509F7834B758}" type="presOf" srcId="{429E2A9D-65B2-4707-B00D-0AA978B2B204}" destId="{6BC80138-2752-4E43-B532-136781B822C4}" srcOrd="0" destOrd="0" presId="urn:microsoft.com/office/officeart/2005/8/layout/default#1"/>
    <dgm:cxn modelId="{11BC023E-3D4D-41ED-A101-12B116E0DA5E}" srcId="{BE8CE02B-CD4B-4F92-9EA0-6B7E0037A6BC}" destId="{A9D6DE3A-9842-4783-87B7-C8B5E31069F9}" srcOrd="3" destOrd="0" parTransId="{4842C070-DF6F-4B58-9666-16D8CC9F0A20}" sibTransId="{A6487B11-3A73-436B-8A35-2CE65F2C8D35}"/>
    <dgm:cxn modelId="{CC845956-EA61-4A2E-B2DD-FAF83774509B}" srcId="{BE8CE02B-CD4B-4F92-9EA0-6B7E0037A6BC}" destId="{66C00EB3-C0CB-4423-81A9-9A4233BFD479}" srcOrd="1" destOrd="0" parTransId="{A109E651-82B1-456E-A2FC-62EAEC67B308}" sibTransId="{E45F9030-4FDC-4415-8126-36E851D9550B}"/>
    <dgm:cxn modelId="{01CD5363-B246-294B-A71A-7D1AAB9D730B}" type="presOf" srcId="{4D506EDD-3813-4B84-8212-4D118B0AB208}" destId="{0028206A-5185-7E49-B7F9-EF914F3AA861}" srcOrd="0" destOrd="0" presId="urn:microsoft.com/office/officeart/2005/8/layout/default#1"/>
    <dgm:cxn modelId="{5C16B277-646F-47DC-87FF-E32793E04F7C}" srcId="{BE8CE02B-CD4B-4F92-9EA0-6B7E0037A6BC}" destId="{60624A8C-B904-4820-86E5-4F5B09CDCB3B}" srcOrd="4" destOrd="0" parTransId="{C4BE7636-1DD7-4447-8F44-4071B9F6F4D9}" sibTransId="{1E072808-6BC5-4409-BFBF-ABFABC494CE6}"/>
    <dgm:cxn modelId="{C067278C-BC08-45AA-B65D-06A759381F1E}" srcId="{BE8CE02B-CD4B-4F92-9EA0-6B7E0037A6BC}" destId="{4D506EDD-3813-4B84-8212-4D118B0AB208}" srcOrd="5" destOrd="0" parTransId="{4C472408-3637-4631-AC50-BF8A5BDB308C}" sibTransId="{A082D12B-2617-420E-9F71-67FEAC6D5630}"/>
    <dgm:cxn modelId="{36435C90-F572-C443-B454-55EC3F86FB4F}" type="presOf" srcId="{A2B5A232-1CA9-4139-A0E2-5EE0F6D758E1}" destId="{C20FB0B3-17F4-E94E-80D1-B7EC3B315A49}" srcOrd="0" destOrd="0" presId="urn:microsoft.com/office/officeart/2005/8/layout/default#1"/>
    <dgm:cxn modelId="{6D48F5CE-EAB7-9C48-B2DB-18DE80829CD7}" type="presOf" srcId="{A9D6DE3A-9842-4783-87B7-C8B5E31069F9}" destId="{C0FA694C-67D6-2549-93B5-0D6D410F7BF2}" srcOrd="0" destOrd="0" presId="urn:microsoft.com/office/officeart/2005/8/layout/default#1"/>
    <dgm:cxn modelId="{9BC9FFD8-33B2-4487-BB03-BE0DAC866BBF}" srcId="{BE8CE02B-CD4B-4F92-9EA0-6B7E0037A6BC}" destId="{429E2A9D-65B2-4707-B00D-0AA978B2B204}" srcOrd="2" destOrd="0" parTransId="{7671B4AA-F219-4C21-94FB-78A7597BB0FA}" sibTransId="{98EAB227-FAD9-4453-9B72-5A79970FBBF5}"/>
    <dgm:cxn modelId="{2A18C9DF-21D0-1B42-BC8C-BCF664135998}" type="presOf" srcId="{60624A8C-B904-4820-86E5-4F5B09CDCB3B}" destId="{C24D9BDA-0D17-304F-9437-38B8454F9DA9}" srcOrd="0" destOrd="0" presId="urn:microsoft.com/office/officeart/2005/8/layout/default#1"/>
    <dgm:cxn modelId="{81C661EF-2B63-E84D-A9D2-69E6D75A601A}" type="presOf" srcId="{66C00EB3-C0CB-4423-81A9-9A4233BFD479}" destId="{7073F5EF-5BAA-BA47-9AC8-82ECD044752B}" srcOrd="0" destOrd="0" presId="urn:microsoft.com/office/officeart/2005/8/layout/default#1"/>
    <dgm:cxn modelId="{57725AB0-ADEA-9946-9083-E18F44EA57F9}" type="presParOf" srcId="{C7D26316-E241-A643-9F8A-382F4DAAA8D2}" destId="{C20FB0B3-17F4-E94E-80D1-B7EC3B315A49}" srcOrd="0" destOrd="0" presId="urn:microsoft.com/office/officeart/2005/8/layout/default#1"/>
    <dgm:cxn modelId="{8740FC4D-81AF-BE4A-87C6-F818E2CFC833}" type="presParOf" srcId="{C7D26316-E241-A643-9F8A-382F4DAAA8D2}" destId="{DDF1C776-E9B6-304A-939E-C853417C13A4}" srcOrd="1" destOrd="0" presId="urn:microsoft.com/office/officeart/2005/8/layout/default#1"/>
    <dgm:cxn modelId="{1F0B03C7-2FCF-7145-81EF-6131FA2DF530}" type="presParOf" srcId="{C7D26316-E241-A643-9F8A-382F4DAAA8D2}" destId="{7073F5EF-5BAA-BA47-9AC8-82ECD044752B}" srcOrd="2" destOrd="0" presId="urn:microsoft.com/office/officeart/2005/8/layout/default#1"/>
    <dgm:cxn modelId="{988E900B-DF95-0741-9C66-D92C5929C8FE}" type="presParOf" srcId="{C7D26316-E241-A643-9F8A-382F4DAAA8D2}" destId="{659B345D-A495-B64C-A266-8B6F2BC5A8D2}" srcOrd="3" destOrd="0" presId="urn:microsoft.com/office/officeart/2005/8/layout/default#1"/>
    <dgm:cxn modelId="{8F77F12A-7AF2-DB4C-B663-B2D15153337A}" type="presParOf" srcId="{C7D26316-E241-A643-9F8A-382F4DAAA8D2}" destId="{6BC80138-2752-4E43-B532-136781B822C4}" srcOrd="4" destOrd="0" presId="urn:microsoft.com/office/officeart/2005/8/layout/default#1"/>
    <dgm:cxn modelId="{A87D9BC9-61BB-0C41-968C-F8479B33F87F}" type="presParOf" srcId="{C7D26316-E241-A643-9F8A-382F4DAAA8D2}" destId="{AC26FBA9-E2D2-7A47-A483-AA3DB45FA665}" srcOrd="5" destOrd="0" presId="urn:microsoft.com/office/officeart/2005/8/layout/default#1"/>
    <dgm:cxn modelId="{1C5F06A2-9A77-3947-A515-300BA1370564}" type="presParOf" srcId="{C7D26316-E241-A643-9F8A-382F4DAAA8D2}" destId="{C0FA694C-67D6-2549-93B5-0D6D410F7BF2}" srcOrd="6" destOrd="0" presId="urn:microsoft.com/office/officeart/2005/8/layout/default#1"/>
    <dgm:cxn modelId="{1F014CC8-B49A-EA42-A2D3-C52AF3BFA769}" type="presParOf" srcId="{C7D26316-E241-A643-9F8A-382F4DAAA8D2}" destId="{C3767A03-5059-264A-8030-E7B3B2D45655}" srcOrd="7" destOrd="0" presId="urn:microsoft.com/office/officeart/2005/8/layout/default#1"/>
    <dgm:cxn modelId="{5D857A33-6558-6140-9762-A5CB80EB918B}" type="presParOf" srcId="{C7D26316-E241-A643-9F8A-382F4DAAA8D2}" destId="{C24D9BDA-0D17-304F-9437-38B8454F9DA9}" srcOrd="8" destOrd="0" presId="urn:microsoft.com/office/officeart/2005/8/layout/default#1"/>
    <dgm:cxn modelId="{5B181F5E-84B1-F048-A4FD-13095BCD0BB2}" type="presParOf" srcId="{C7D26316-E241-A643-9F8A-382F4DAAA8D2}" destId="{7D6EA042-5A2E-7341-A53C-E1D682A47170}" srcOrd="9" destOrd="0" presId="urn:microsoft.com/office/officeart/2005/8/layout/default#1"/>
    <dgm:cxn modelId="{B6A91533-5B78-CB41-818F-A14B85906BE8}" type="presParOf" srcId="{C7D26316-E241-A643-9F8A-382F4DAAA8D2}" destId="{0028206A-5185-7E49-B7F9-EF914F3AA861}"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28A642-5D46-4C97-92C9-8AFC0BA1D0BB}" type="doc">
      <dgm:prSet loTypeId="urn:microsoft.com/office/officeart/2005/8/layout/vList2" loCatId="cycle" qsTypeId="urn:microsoft.com/office/officeart/2005/8/quickstyle/simple1" qsCatId="simple" csTypeId="urn:microsoft.com/office/officeart/2005/8/colors/accent0_1" csCatId="mainScheme" phldr="1"/>
      <dgm:spPr/>
      <dgm:t>
        <a:bodyPr/>
        <a:lstStyle/>
        <a:p>
          <a:endParaRPr lang="en-US"/>
        </a:p>
      </dgm:t>
    </dgm:pt>
    <dgm:pt modelId="{D7976BEB-3E43-4AEB-BB96-A6F142863437}">
      <dgm:prSet/>
      <dgm:spPr/>
      <dgm:t>
        <a:bodyPr/>
        <a:lstStyle/>
        <a:p>
          <a:r>
            <a:rPr lang="pt-PT" dirty="0"/>
            <a:t>O elevado risco da perda de informação, da nossa história, memória e identidade</a:t>
          </a:r>
          <a:endParaRPr lang="en-US" dirty="0"/>
        </a:p>
      </dgm:t>
    </dgm:pt>
    <dgm:pt modelId="{C47B73C5-0A1A-4F0A-B26C-E7CAD1690B63}" type="parTrans" cxnId="{875F7E9B-05DD-4697-9D77-CBEDA2F35F19}">
      <dgm:prSet/>
      <dgm:spPr/>
      <dgm:t>
        <a:bodyPr/>
        <a:lstStyle/>
        <a:p>
          <a:endParaRPr lang="en-US"/>
        </a:p>
      </dgm:t>
    </dgm:pt>
    <dgm:pt modelId="{206A6B26-5257-4C1B-8F92-E771619E9A9D}" type="sibTrans" cxnId="{875F7E9B-05DD-4697-9D77-CBEDA2F35F19}">
      <dgm:prSet/>
      <dgm:spPr/>
      <dgm:t>
        <a:bodyPr/>
        <a:lstStyle/>
        <a:p>
          <a:endParaRPr lang="en-US"/>
        </a:p>
      </dgm:t>
    </dgm:pt>
    <dgm:pt modelId="{AD2FAD22-F984-4D48-9184-604CB62FD4B9}">
      <dgm:prSet/>
      <dgm:spPr/>
      <dgm:t>
        <a:bodyPr/>
        <a:lstStyle/>
        <a:p>
          <a:r>
            <a:rPr lang="pt-PT" dirty="0"/>
            <a:t>Recursos de informação e expressão criativa em formato digital - um novo legado, a herança/património digital. </a:t>
          </a:r>
          <a:endParaRPr lang="en-US" dirty="0"/>
        </a:p>
      </dgm:t>
    </dgm:pt>
    <dgm:pt modelId="{DE68E2DF-9DA0-47FE-9919-6C2512BDBAF8}" type="parTrans" cxnId="{0330189C-238E-4AB3-B6CD-E4B68DBECF14}">
      <dgm:prSet/>
      <dgm:spPr/>
      <dgm:t>
        <a:bodyPr/>
        <a:lstStyle/>
        <a:p>
          <a:endParaRPr lang="en-US"/>
        </a:p>
      </dgm:t>
    </dgm:pt>
    <dgm:pt modelId="{2786B782-8D9A-4253-8A71-2148E7AA12AB}" type="sibTrans" cxnId="{0330189C-238E-4AB3-B6CD-E4B68DBECF14}">
      <dgm:prSet/>
      <dgm:spPr/>
      <dgm:t>
        <a:bodyPr/>
        <a:lstStyle/>
        <a:p>
          <a:endParaRPr lang="en-US"/>
        </a:p>
      </dgm:t>
    </dgm:pt>
    <dgm:pt modelId="{40DF6FC7-0742-46DA-B4CF-D48F152D0B43}">
      <dgm:prSet/>
      <dgm:spPr/>
      <dgm:t>
        <a:bodyPr/>
        <a:lstStyle/>
        <a:p>
          <a:r>
            <a:rPr lang="pt-PT"/>
            <a:t>Vulnerabilidade e efemeridade</a:t>
          </a:r>
          <a:endParaRPr lang="en-US"/>
        </a:p>
      </dgm:t>
    </dgm:pt>
    <dgm:pt modelId="{5881143F-8F6A-465B-A9DA-FDA71C331D47}" type="parTrans" cxnId="{F5FA972B-BCD7-4D15-A3D4-4CBEB07902EA}">
      <dgm:prSet/>
      <dgm:spPr/>
      <dgm:t>
        <a:bodyPr/>
        <a:lstStyle/>
        <a:p>
          <a:endParaRPr lang="en-US"/>
        </a:p>
      </dgm:t>
    </dgm:pt>
    <dgm:pt modelId="{4C01FFA9-00F2-4B95-9EB7-AB13A6E125DF}" type="sibTrans" cxnId="{F5FA972B-BCD7-4D15-A3D4-4CBEB07902EA}">
      <dgm:prSet/>
      <dgm:spPr/>
      <dgm:t>
        <a:bodyPr/>
        <a:lstStyle/>
        <a:p>
          <a:endParaRPr lang="en-US"/>
        </a:p>
      </dgm:t>
    </dgm:pt>
    <dgm:pt modelId="{6F29DE3B-2E24-422D-96A8-E3652137F076}">
      <dgm:prSet/>
      <dgm:spPr/>
      <dgm:t>
        <a:bodyPr/>
        <a:lstStyle/>
        <a:p>
          <a:r>
            <a:rPr lang="pt-PT"/>
            <a:t>Responsabilidade coletiva para a preservação do património digital em benefício das gerações presentes e futuras</a:t>
          </a:r>
          <a:endParaRPr lang="en-US"/>
        </a:p>
      </dgm:t>
    </dgm:pt>
    <dgm:pt modelId="{07F7C417-FC2B-4D16-8946-F4EAF5E78BFD}" type="parTrans" cxnId="{D7AC8937-D0D9-4346-B2F7-A0CA5E796CC0}">
      <dgm:prSet/>
      <dgm:spPr/>
      <dgm:t>
        <a:bodyPr/>
        <a:lstStyle/>
        <a:p>
          <a:endParaRPr lang="en-US"/>
        </a:p>
      </dgm:t>
    </dgm:pt>
    <dgm:pt modelId="{5F0148F3-7DBB-4AE5-8A96-8696CEC512E2}" type="sibTrans" cxnId="{D7AC8937-D0D9-4346-B2F7-A0CA5E796CC0}">
      <dgm:prSet/>
      <dgm:spPr/>
      <dgm:t>
        <a:bodyPr/>
        <a:lstStyle/>
        <a:p>
          <a:endParaRPr lang="en-US"/>
        </a:p>
      </dgm:t>
    </dgm:pt>
    <dgm:pt modelId="{B9B92ACE-A03C-6740-8004-A6EE3A719650}" type="pres">
      <dgm:prSet presAssocID="{8E28A642-5D46-4C97-92C9-8AFC0BA1D0BB}" presName="linear" presStyleCnt="0">
        <dgm:presLayoutVars>
          <dgm:animLvl val="lvl"/>
          <dgm:resizeHandles val="exact"/>
        </dgm:presLayoutVars>
      </dgm:prSet>
      <dgm:spPr/>
    </dgm:pt>
    <dgm:pt modelId="{846511E6-D0AC-A34B-83A7-8B7FCEDD79A2}" type="pres">
      <dgm:prSet presAssocID="{D7976BEB-3E43-4AEB-BB96-A6F142863437}" presName="parentText" presStyleLbl="node1" presStyleIdx="0" presStyleCnt="4">
        <dgm:presLayoutVars>
          <dgm:chMax val="0"/>
          <dgm:bulletEnabled val="1"/>
        </dgm:presLayoutVars>
      </dgm:prSet>
      <dgm:spPr/>
    </dgm:pt>
    <dgm:pt modelId="{3E0E7736-FDA6-7547-97F4-796940AB55CF}" type="pres">
      <dgm:prSet presAssocID="{206A6B26-5257-4C1B-8F92-E771619E9A9D}" presName="spacer" presStyleCnt="0"/>
      <dgm:spPr/>
    </dgm:pt>
    <dgm:pt modelId="{E720A397-6A7E-C44E-ABA6-3B9A250480E2}" type="pres">
      <dgm:prSet presAssocID="{AD2FAD22-F984-4D48-9184-604CB62FD4B9}" presName="parentText" presStyleLbl="node1" presStyleIdx="1" presStyleCnt="4">
        <dgm:presLayoutVars>
          <dgm:chMax val="0"/>
          <dgm:bulletEnabled val="1"/>
        </dgm:presLayoutVars>
      </dgm:prSet>
      <dgm:spPr/>
    </dgm:pt>
    <dgm:pt modelId="{AFE0B81B-FAC0-BA49-ADBD-1BE3AFF4AD8D}" type="pres">
      <dgm:prSet presAssocID="{2786B782-8D9A-4253-8A71-2148E7AA12AB}" presName="spacer" presStyleCnt="0"/>
      <dgm:spPr/>
    </dgm:pt>
    <dgm:pt modelId="{58D420FA-F802-894A-8D50-B7D80FDC1E32}" type="pres">
      <dgm:prSet presAssocID="{40DF6FC7-0742-46DA-B4CF-D48F152D0B43}" presName="parentText" presStyleLbl="node1" presStyleIdx="2" presStyleCnt="4">
        <dgm:presLayoutVars>
          <dgm:chMax val="0"/>
          <dgm:bulletEnabled val="1"/>
        </dgm:presLayoutVars>
      </dgm:prSet>
      <dgm:spPr/>
    </dgm:pt>
    <dgm:pt modelId="{07259C67-2923-8A47-BD38-AE1F3A715D6F}" type="pres">
      <dgm:prSet presAssocID="{4C01FFA9-00F2-4B95-9EB7-AB13A6E125DF}" presName="spacer" presStyleCnt="0"/>
      <dgm:spPr/>
    </dgm:pt>
    <dgm:pt modelId="{C6DD1CD2-B6FC-BB4C-A042-CA53F08A7E96}" type="pres">
      <dgm:prSet presAssocID="{6F29DE3B-2E24-422D-96A8-E3652137F076}" presName="parentText" presStyleLbl="node1" presStyleIdx="3" presStyleCnt="4">
        <dgm:presLayoutVars>
          <dgm:chMax val="0"/>
          <dgm:bulletEnabled val="1"/>
        </dgm:presLayoutVars>
      </dgm:prSet>
      <dgm:spPr/>
    </dgm:pt>
  </dgm:ptLst>
  <dgm:cxnLst>
    <dgm:cxn modelId="{F5FA972B-BCD7-4D15-A3D4-4CBEB07902EA}" srcId="{8E28A642-5D46-4C97-92C9-8AFC0BA1D0BB}" destId="{40DF6FC7-0742-46DA-B4CF-D48F152D0B43}" srcOrd="2" destOrd="0" parTransId="{5881143F-8F6A-465B-A9DA-FDA71C331D47}" sibTransId="{4C01FFA9-00F2-4B95-9EB7-AB13A6E125DF}"/>
    <dgm:cxn modelId="{09044C2E-ADD9-3342-866B-28A0930D30CA}" type="presOf" srcId="{AD2FAD22-F984-4D48-9184-604CB62FD4B9}" destId="{E720A397-6A7E-C44E-ABA6-3B9A250480E2}" srcOrd="0" destOrd="0" presId="urn:microsoft.com/office/officeart/2005/8/layout/vList2"/>
    <dgm:cxn modelId="{D7AC8937-D0D9-4346-B2F7-A0CA5E796CC0}" srcId="{8E28A642-5D46-4C97-92C9-8AFC0BA1D0BB}" destId="{6F29DE3B-2E24-422D-96A8-E3652137F076}" srcOrd="3" destOrd="0" parTransId="{07F7C417-FC2B-4D16-8946-F4EAF5E78BFD}" sibTransId="{5F0148F3-7DBB-4AE5-8A96-8696CEC512E2}"/>
    <dgm:cxn modelId="{51187149-E8BD-814A-BF15-5C952FD265A7}" type="presOf" srcId="{D7976BEB-3E43-4AEB-BB96-A6F142863437}" destId="{846511E6-D0AC-A34B-83A7-8B7FCEDD79A2}" srcOrd="0" destOrd="0" presId="urn:microsoft.com/office/officeart/2005/8/layout/vList2"/>
    <dgm:cxn modelId="{2D8D0D67-1E54-2640-971E-812EC2576B8D}" type="presOf" srcId="{40DF6FC7-0742-46DA-B4CF-D48F152D0B43}" destId="{58D420FA-F802-894A-8D50-B7D80FDC1E32}" srcOrd="0" destOrd="0" presId="urn:microsoft.com/office/officeart/2005/8/layout/vList2"/>
    <dgm:cxn modelId="{875F7E9B-05DD-4697-9D77-CBEDA2F35F19}" srcId="{8E28A642-5D46-4C97-92C9-8AFC0BA1D0BB}" destId="{D7976BEB-3E43-4AEB-BB96-A6F142863437}" srcOrd="0" destOrd="0" parTransId="{C47B73C5-0A1A-4F0A-B26C-E7CAD1690B63}" sibTransId="{206A6B26-5257-4C1B-8F92-E771619E9A9D}"/>
    <dgm:cxn modelId="{0330189C-238E-4AB3-B6CD-E4B68DBECF14}" srcId="{8E28A642-5D46-4C97-92C9-8AFC0BA1D0BB}" destId="{AD2FAD22-F984-4D48-9184-604CB62FD4B9}" srcOrd="1" destOrd="0" parTransId="{DE68E2DF-9DA0-47FE-9919-6C2512BDBAF8}" sibTransId="{2786B782-8D9A-4253-8A71-2148E7AA12AB}"/>
    <dgm:cxn modelId="{99DF87A1-D262-4A45-902B-6F17E3D89434}" type="presOf" srcId="{8E28A642-5D46-4C97-92C9-8AFC0BA1D0BB}" destId="{B9B92ACE-A03C-6740-8004-A6EE3A719650}" srcOrd="0" destOrd="0" presId="urn:microsoft.com/office/officeart/2005/8/layout/vList2"/>
    <dgm:cxn modelId="{A74013A8-44E9-D04A-9FED-D67D3F7FE79D}" type="presOf" srcId="{6F29DE3B-2E24-422D-96A8-E3652137F076}" destId="{C6DD1CD2-B6FC-BB4C-A042-CA53F08A7E96}" srcOrd="0" destOrd="0" presId="urn:microsoft.com/office/officeart/2005/8/layout/vList2"/>
    <dgm:cxn modelId="{09AE803A-5098-DE4D-940C-C7DE482BCC3B}" type="presParOf" srcId="{B9B92ACE-A03C-6740-8004-A6EE3A719650}" destId="{846511E6-D0AC-A34B-83A7-8B7FCEDD79A2}" srcOrd="0" destOrd="0" presId="urn:microsoft.com/office/officeart/2005/8/layout/vList2"/>
    <dgm:cxn modelId="{1D7F3CE9-CEC1-1D47-9B5F-82352B713DD9}" type="presParOf" srcId="{B9B92ACE-A03C-6740-8004-A6EE3A719650}" destId="{3E0E7736-FDA6-7547-97F4-796940AB55CF}" srcOrd="1" destOrd="0" presId="urn:microsoft.com/office/officeart/2005/8/layout/vList2"/>
    <dgm:cxn modelId="{C9DD309C-F4DF-D34E-B502-A3ADD43E44BF}" type="presParOf" srcId="{B9B92ACE-A03C-6740-8004-A6EE3A719650}" destId="{E720A397-6A7E-C44E-ABA6-3B9A250480E2}" srcOrd="2" destOrd="0" presId="urn:microsoft.com/office/officeart/2005/8/layout/vList2"/>
    <dgm:cxn modelId="{D9CF10E0-4F2E-4046-BBC4-501627AC4615}" type="presParOf" srcId="{B9B92ACE-A03C-6740-8004-A6EE3A719650}" destId="{AFE0B81B-FAC0-BA49-ADBD-1BE3AFF4AD8D}" srcOrd="3" destOrd="0" presId="urn:microsoft.com/office/officeart/2005/8/layout/vList2"/>
    <dgm:cxn modelId="{FF5F0E6D-4D3C-F345-863F-98074071F44E}" type="presParOf" srcId="{B9B92ACE-A03C-6740-8004-A6EE3A719650}" destId="{58D420FA-F802-894A-8D50-B7D80FDC1E32}" srcOrd="4" destOrd="0" presId="urn:microsoft.com/office/officeart/2005/8/layout/vList2"/>
    <dgm:cxn modelId="{F0A73FC7-416B-DE4C-9ECA-F16870D3BD53}" type="presParOf" srcId="{B9B92ACE-A03C-6740-8004-A6EE3A719650}" destId="{07259C67-2923-8A47-BD38-AE1F3A715D6F}" srcOrd="5" destOrd="0" presId="urn:microsoft.com/office/officeart/2005/8/layout/vList2"/>
    <dgm:cxn modelId="{252697D2-E586-264E-A4EE-2953B0BE5144}" type="presParOf" srcId="{B9B92ACE-A03C-6740-8004-A6EE3A719650}" destId="{C6DD1CD2-B6FC-BB4C-A042-CA53F08A7E9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971F4D-D08A-4123-B333-0CB1DA8DA753}" type="doc">
      <dgm:prSet loTypeId="urn:microsoft.com/office/officeart/2008/layout/LinedList" loCatId="list" qsTypeId="urn:microsoft.com/office/officeart/2005/8/quickstyle/simple5" qsCatId="simple" csTypeId="urn:microsoft.com/office/officeart/2005/8/colors/accent3_1" csCatId="accent3" phldr="1"/>
      <dgm:spPr/>
      <dgm:t>
        <a:bodyPr/>
        <a:lstStyle/>
        <a:p>
          <a:endParaRPr lang="en-US"/>
        </a:p>
      </dgm:t>
    </dgm:pt>
    <dgm:pt modelId="{7CA2B872-1442-4F97-9CC4-5B7ED29AF9F5}">
      <dgm:prSet custT="1"/>
      <dgm:spPr/>
      <dgm:t>
        <a:bodyPr/>
        <a:lstStyle/>
        <a:p>
          <a:r>
            <a:rPr lang="en-US" sz="2200" dirty="0"/>
            <a:t>“the access to digital heritage materials, especially those in the public domain, should be free of unreasonable restrictions. At the same time, sensitive and personal information should be protected from any form of intrusion.” </a:t>
          </a:r>
        </a:p>
      </dgm:t>
    </dgm:pt>
    <dgm:pt modelId="{4A3ECF73-FF14-4DB4-9A9F-2C417ABB1AC3}" type="parTrans" cxnId="{142DEAED-37D1-443F-962B-FE3ED80AE704}">
      <dgm:prSet/>
      <dgm:spPr/>
      <dgm:t>
        <a:bodyPr/>
        <a:lstStyle/>
        <a:p>
          <a:endParaRPr lang="en-US"/>
        </a:p>
      </dgm:t>
    </dgm:pt>
    <dgm:pt modelId="{8E117C9B-43DD-4931-BAD2-2EC37B5FDFF5}" type="sibTrans" cxnId="{142DEAED-37D1-443F-962B-FE3ED80AE704}">
      <dgm:prSet/>
      <dgm:spPr/>
      <dgm:t>
        <a:bodyPr/>
        <a:lstStyle/>
        <a:p>
          <a:endParaRPr lang="en-US"/>
        </a:p>
      </dgm:t>
    </dgm:pt>
    <dgm:pt modelId="{5BEF25C2-C2ED-4A14-BE1B-3561F2D4D828}">
      <dgm:prSet custT="1"/>
      <dgm:spPr/>
      <dgm:t>
        <a:bodyPr/>
        <a:lstStyle/>
        <a:p>
          <a:r>
            <a:rPr lang="en-US" sz="2200" i="1" dirty="0"/>
            <a:t>“Member States may wish to cooperate with relevant organizations and institutions in encouraging a legal and practical environment which will maximize accessibility of the digital heritage. A fair balance between the legitimate rights of creators and other rights holders and the interests of the public to access digital heritage materials should be reaffirmed and promoted</a:t>
          </a:r>
          <a:r>
            <a:rPr lang="en-US" sz="2200" dirty="0"/>
            <a:t>.” </a:t>
          </a:r>
        </a:p>
      </dgm:t>
    </dgm:pt>
    <dgm:pt modelId="{5CA8967B-BFD2-448F-AF55-8699D8D28A15}" type="parTrans" cxnId="{17A760E4-359E-4177-8352-6DA46BE57CFC}">
      <dgm:prSet/>
      <dgm:spPr/>
      <dgm:t>
        <a:bodyPr/>
        <a:lstStyle/>
        <a:p>
          <a:endParaRPr lang="en-US"/>
        </a:p>
      </dgm:t>
    </dgm:pt>
    <dgm:pt modelId="{FDB5249B-7CEA-4EE4-B685-E4DD2C178BCC}" type="sibTrans" cxnId="{17A760E4-359E-4177-8352-6DA46BE57CFC}">
      <dgm:prSet/>
      <dgm:spPr/>
      <dgm:t>
        <a:bodyPr/>
        <a:lstStyle/>
        <a:p>
          <a:endParaRPr lang="en-US"/>
        </a:p>
      </dgm:t>
    </dgm:pt>
    <dgm:pt modelId="{CF79D880-A7C5-1145-9A11-84112A4A386D}" type="pres">
      <dgm:prSet presAssocID="{DD971F4D-D08A-4123-B333-0CB1DA8DA753}" presName="vert0" presStyleCnt="0">
        <dgm:presLayoutVars>
          <dgm:dir/>
          <dgm:animOne val="branch"/>
          <dgm:animLvl val="lvl"/>
        </dgm:presLayoutVars>
      </dgm:prSet>
      <dgm:spPr/>
    </dgm:pt>
    <dgm:pt modelId="{A51BB373-763E-3241-9103-F09F8B1EE6BF}" type="pres">
      <dgm:prSet presAssocID="{7CA2B872-1442-4F97-9CC4-5B7ED29AF9F5}" presName="thickLine" presStyleLbl="alignNode1" presStyleIdx="0" presStyleCnt="2"/>
      <dgm:spPr/>
    </dgm:pt>
    <dgm:pt modelId="{D8368F2C-A60A-2D41-96DE-A93617468C33}" type="pres">
      <dgm:prSet presAssocID="{7CA2B872-1442-4F97-9CC4-5B7ED29AF9F5}" presName="horz1" presStyleCnt="0"/>
      <dgm:spPr/>
    </dgm:pt>
    <dgm:pt modelId="{D8F873FD-1827-6547-B172-27BB2AF03A7B}" type="pres">
      <dgm:prSet presAssocID="{7CA2B872-1442-4F97-9CC4-5B7ED29AF9F5}" presName="tx1" presStyleLbl="revTx" presStyleIdx="0" presStyleCnt="2"/>
      <dgm:spPr/>
    </dgm:pt>
    <dgm:pt modelId="{63F5238E-4A7C-6544-A115-C0E069E492EC}" type="pres">
      <dgm:prSet presAssocID="{7CA2B872-1442-4F97-9CC4-5B7ED29AF9F5}" presName="vert1" presStyleCnt="0"/>
      <dgm:spPr/>
    </dgm:pt>
    <dgm:pt modelId="{B22ADA03-9087-FE4F-8A26-796C5238F9D4}" type="pres">
      <dgm:prSet presAssocID="{5BEF25C2-C2ED-4A14-BE1B-3561F2D4D828}" presName="thickLine" presStyleLbl="alignNode1" presStyleIdx="1" presStyleCnt="2"/>
      <dgm:spPr/>
    </dgm:pt>
    <dgm:pt modelId="{032E4338-C5A2-0A44-AE69-787144C93018}" type="pres">
      <dgm:prSet presAssocID="{5BEF25C2-C2ED-4A14-BE1B-3561F2D4D828}" presName="horz1" presStyleCnt="0"/>
      <dgm:spPr/>
    </dgm:pt>
    <dgm:pt modelId="{25DA10C6-2DB4-4547-8E39-DB7E016FCE1F}" type="pres">
      <dgm:prSet presAssocID="{5BEF25C2-C2ED-4A14-BE1B-3561F2D4D828}" presName="tx1" presStyleLbl="revTx" presStyleIdx="1" presStyleCnt="2"/>
      <dgm:spPr/>
    </dgm:pt>
    <dgm:pt modelId="{155CF41C-637C-5947-A8F4-D911E0C4B10B}" type="pres">
      <dgm:prSet presAssocID="{5BEF25C2-C2ED-4A14-BE1B-3561F2D4D828}" presName="vert1" presStyleCnt="0"/>
      <dgm:spPr/>
    </dgm:pt>
  </dgm:ptLst>
  <dgm:cxnLst>
    <dgm:cxn modelId="{86E3B132-22B1-C748-8611-043A2FEE007B}" type="presOf" srcId="{7CA2B872-1442-4F97-9CC4-5B7ED29AF9F5}" destId="{D8F873FD-1827-6547-B172-27BB2AF03A7B}" srcOrd="0" destOrd="0" presId="urn:microsoft.com/office/officeart/2008/layout/LinedList"/>
    <dgm:cxn modelId="{7822FA3D-76EC-CB42-9E13-1FF2E8A3E9C8}" type="presOf" srcId="{DD971F4D-D08A-4123-B333-0CB1DA8DA753}" destId="{CF79D880-A7C5-1145-9A11-84112A4A386D}" srcOrd="0" destOrd="0" presId="urn:microsoft.com/office/officeart/2008/layout/LinedList"/>
    <dgm:cxn modelId="{91E05450-5FEB-2A4D-8599-F1A053F62AB6}" type="presOf" srcId="{5BEF25C2-C2ED-4A14-BE1B-3561F2D4D828}" destId="{25DA10C6-2DB4-4547-8E39-DB7E016FCE1F}" srcOrd="0" destOrd="0" presId="urn:microsoft.com/office/officeart/2008/layout/LinedList"/>
    <dgm:cxn modelId="{17A760E4-359E-4177-8352-6DA46BE57CFC}" srcId="{DD971F4D-D08A-4123-B333-0CB1DA8DA753}" destId="{5BEF25C2-C2ED-4A14-BE1B-3561F2D4D828}" srcOrd="1" destOrd="0" parTransId="{5CA8967B-BFD2-448F-AF55-8699D8D28A15}" sibTransId="{FDB5249B-7CEA-4EE4-B685-E4DD2C178BCC}"/>
    <dgm:cxn modelId="{142DEAED-37D1-443F-962B-FE3ED80AE704}" srcId="{DD971F4D-D08A-4123-B333-0CB1DA8DA753}" destId="{7CA2B872-1442-4F97-9CC4-5B7ED29AF9F5}" srcOrd="0" destOrd="0" parTransId="{4A3ECF73-FF14-4DB4-9A9F-2C417ABB1AC3}" sibTransId="{8E117C9B-43DD-4931-BAD2-2EC37B5FDFF5}"/>
    <dgm:cxn modelId="{FD3EB429-865A-CC43-9539-0AE2FB0429CD}" type="presParOf" srcId="{CF79D880-A7C5-1145-9A11-84112A4A386D}" destId="{A51BB373-763E-3241-9103-F09F8B1EE6BF}" srcOrd="0" destOrd="0" presId="urn:microsoft.com/office/officeart/2008/layout/LinedList"/>
    <dgm:cxn modelId="{67DDEBD3-2329-C24B-A948-B3385EF99CFE}" type="presParOf" srcId="{CF79D880-A7C5-1145-9A11-84112A4A386D}" destId="{D8368F2C-A60A-2D41-96DE-A93617468C33}" srcOrd="1" destOrd="0" presId="urn:microsoft.com/office/officeart/2008/layout/LinedList"/>
    <dgm:cxn modelId="{9EA2DF80-7E9F-9040-954C-6DBC0099237A}" type="presParOf" srcId="{D8368F2C-A60A-2D41-96DE-A93617468C33}" destId="{D8F873FD-1827-6547-B172-27BB2AF03A7B}" srcOrd="0" destOrd="0" presId="urn:microsoft.com/office/officeart/2008/layout/LinedList"/>
    <dgm:cxn modelId="{AB743AE7-16F6-B940-9CA6-B92D2E6DAB85}" type="presParOf" srcId="{D8368F2C-A60A-2D41-96DE-A93617468C33}" destId="{63F5238E-4A7C-6544-A115-C0E069E492EC}" srcOrd="1" destOrd="0" presId="urn:microsoft.com/office/officeart/2008/layout/LinedList"/>
    <dgm:cxn modelId="{BA508862-0416-514E-AD9D-E31DE494E9B1}" type="presParOf" srcId="{CF79D880-A7C5-1145-9A11-84112A4A386D}" destId="{B22ADA03-9087-FE4F-8A26-796C5238F9D4}" srcOrd="2" destOrd="0" presId="urn:microsoft.com/office/officeart/2008/layout/LinedList"/>
    <dgm:cxn modelId="{76AE897B-3E99-0B43-A14E-7C63D16DE825}" type="presParOf" srcId="{CF79D880-A7C5-1145-9A11-84112A4A386D}" destId="{032E4338-C5A2-0A44-AE69-787144C93018}" srcOrd="3" destOrd="0" presId="urn:microsoft.com/office/officeart/2008/layout/LinedList"/>
    <dgm:cxn modelId="{6666F4D4-80FA-744F-A5ED-C6779DCDE72F}" type="presParOf" srcId="{032E4338-C5A2-0A44-AE69-787144C93018}" destId="{25DA10C6-2DB4-4547-8E39-DB7E016FCE1F}" srcOrd="0" destOrd="0" presId="urn:microsoft.com/office/officeart/2008/layout/LinedList"/>
    <dgm:cxn modelId="{400FCD7B-6FEB-9A4D-99AD-28E3FE92C5FB}" type="presParOf" srcId="{032E4338-C5A2-0A44-AE69-787144C93018}" destId="{155CF41C-637C-5947-A8F4-D911E0C4B10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CDDB48-FAEA-4276-A203-9D4366B9C3F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54845B61-836B-4D99-810A-ABE3FD246B28}">
      <dgm:prSet/>
      <dgm:spPr/>
      <dgm:t>
        <a:bodyPr/>
        <a:lstStyle/>
        <a:p>
          <a:r>
            <a:rPr lang="pt-PT" dirty="0"/>
            <a:t>Infraestruturas adequadas</a:t>
          </a:r>
          <a:endParaRPr lang="en-US" dirty="0"/>
        </a:p>
      </dgm:t>
    </dgm:pt>
    <dgm:pt modelId="{14E389EC-7575-4AD4-94F0-FCE07127A680}" type="parTrans" cxnId="{C530A861-043F-4030-909E-C9E295085FF2}">
      <dgm:prSet/>
      <dgm:spPr/>
      <dgm:t>
        <a:bodyPr/>
        <a:lstStyle/>
        <a:p>
          <a:endParaRPr lang="en-US"/>
        </a:p>
      </dgm:t>
    </dgm:pt>
    <dgm:pt modelId="{4FC51D92-F1DE-4A8E-9DF4-2516D867E65F}" type="sibTrans" cxnId="{C530A861-043F-4030-909E-C9E295085FF2}">
      <dgm:prSet/>
      <dgm:spPr/>
      <dgm:t>
        <a:bodyPr/>
        <a:lstStyle/>
        <a:p>
          <a:endParaRPr lang="en-US"/>
        </a:p>
      </dgm:t>
    </dgm:pt>
    <dgm:pt modelId="{8B732685-CD7E-4808-B6F8-FA331FAB27F4}">
      <dgm:prSet/>
      <dgm:spPr/>
      <dgm:t>
        <a:bodyPr/>
        <a:lstStyle/>
        <a:p>
          <a:r>
            <a:rPr lang="pt-PT" dirty="0"/>
            <a:t>Financiamento</a:t>
          </a:r>
          <a:endParaRPr lang="en-US" dirty="0"/>
        </a:p>
      </dgm:t>
    </dgm:pt>
    <dgm:pt modelId="{3DC12435-2966-47AC-8C39-B757BD6E73DD}" type="parTrans" cxnId="{13C297A5-71E1-4B6B-9577-92956F7644F3}">
      <dgm:prSet/>
      <dgm:spPr/>
      <dgm:t>
        <a:bodyPr/>
        <a:lstStyle/>
        <a:p>
          <a:endParaRPr lang="en-US"/>
        </a:p>
      </dgm:t>
    </dgm:pt>
    <dgm:pt modelId="{4D06392E-1CB3-4BC4-9E65-920F4F904EC9}" type="sibTrans" cxnId="{13C297A5-71E1-4B6B-9577-92956F7644F3}">
      <dgm:prSet/>
      <dgm:spPr/>
      <dgm:t>
        <a:bodyPr/>
        <a:lstStyle/>
        <a:p>
          <a:endParaRPr lang="en-US"/>
        </a:p>
      </dgm:t>
    </dgm:pt>
    <dgm:pt modelId="{FC1481DE-4718-0E4D-8A72-AA40A891CF6B}">
      <dgm:prSet/>
      <dgm:spPr/>
      <dgm:t>
        <a:bodyPr/>
        <a:lstStyle/>
        <a:p>
          <a:r>
            <a:rPr lang="pt-PT"/>
            <a:t>Novas metodologias de investigação</a:t>
          </a:r>
          <a:endParaRPr lang="pt-PT" dirty="0"/>
        </a:p>
      </dgm:t>
    </dgm:pt>
    <dgm:pt modelId="{DBFC0EC3-FF5B-8C47-9EDF-D99A2707BA6E}" type="parTrans" cxnId="{77875DE5-E44D-104C-8AF4-E57F992D7B79}">
      <dgm:prSet/>
      <dgm:spPr/>
      <dgm:t>
        <a:bodyPr/>
        <a:lstStyle/>
        <a:p>
          <a:endParaRPr lang="pt-PT"/>
        </a:p>
      </dgm:t>
    </dgm:pt>
    <dgm:pt modelId="{B6FFE490-F02C-F84D-B936-EC987CF82622}" type="sibTrans" cxnId="{77875DE5-E44D-104C-8AF4-E57F992D7B79}">
      <dgm:prSet/>
      <dgm:spPr/>
      <dgm:t>
        <a:bodyPr/>
        <a:lstStyle/>
        <a:p>
          <a:endParaRPr lang="pt-PT"/>
        </a:p>
      </dgm:t>
    </dgm:pt>
    <dgm:pt modelId="{24B2BF3B-A669-384C-A84D-9A168508C919}">
      <dgm:prSet/>
      <dgm:spPr/>
      <dgm:t>
        <a:bodyPr/>
        <a:lstStyle/>
        <a:p>
          <a:r>
            <a:rPr lang="pt-PT"/>
            <a:t>Especificidades disciplinares</a:t>
          </a:r>
          <a:endParaRPr lang="pt-PT" dirty="0"/>
        </a:p>
      </dgm:t>
    </dgm:pt>
    <dgm:pt modelId="{40D9368B-5FC7-2F40-85EE-7AD0CD1213C3}" type="parTrans" cxnId="{AE68E51A-1150-D848-AE00-FBBAE9BBF0A6}">
      <dgm:prSet/>
      <dgm:spPr/>
      <dgm:t>
        <a:bodyPr/>
        <a:lstStyle/>
        <a:p>
          <a:endParaRPr lang="pt-PT"/>
        </a:p>
      </dgm:t>
    </dgm:pt>
    <dgm:pt modelId="{B2502BF4-1BE8-A644-8846-4444F955B2C9}" type="sibTrans" cxnId="{AE68E51A-1150-D848-AE00-FBBAE9BBF0A6}">
      <dgm:prSet/>
      <dgm:spPr/>
      <dgm:t>
        <a:bodyPr/>
        <a:lstStyle/>
        <a:p>
          <a:endParaRPr lang="pt-PT"/>
        </a:p>
      </dgm:t>
    </dgm:pt>
    <dgm:pt modelId="{537B976E-7241-B84B-B21C-700DD9FC9EF7}">
      <dgm:prSet/>
      <dgm:spPr/>
      <dgm:t>
        <a:bodyPr/>
        <a:lstStyle/>
        <a:p>
          <a:r>
            <a:rPr lang="pt-PT"/>
            <a:t>Armazenamento</a:t>
          </a:r>
          <a:endParaRPr lang="pt-PT" dirty="0"/>
        </a:p>
      </dgm:t>
    </dgm:pt>
    <dgm:pt modelId="{742ADA96-F757-6646-B70D-39805BC02409}" type="parTrans" cxnId="{35C48EBB-825B-5040-9531-D0DA94973059}">
      <dgm:prSet/>
      <dgm:spPr/>
      <dgm:t>
        <a:bodyPr/>
        <a:lstStyle/>
        <a:p>
          <a:endParaRPr lang="pt-PT"/>
        </a:p>
      </dgm:t>
    </dgm:pt>
    <dgm:pt modelId="{EB17FC2B-F92F-4342-BD4F-26F33AF10D83}" type="sibTrans" cxnId="{35C48EBB-825B-5040-9531-D0DA94973059}">
      <dgm:prSet/>
      <dgm:spPr/>
      <dgm:t>
        <a:bodyPr/>
        <a:lstStyle/>
        <a:p>
          <a:endParaRPr lang="pt-PT"/>
        </a:p>
      </dgm:t>
    </dgm:pt>
    <dgm:pt modelId="{835FF207-F518-0F47-8501-14F4F0AA709F}">
      <dgm:prSet/>
      <dgm:spPr/>
      <dgm:t>
        <a:bodyPr/>
        <a:lstStyle/>
        <a:p>
          <a:r>
            <a:rPr lang="pt-PT"/>
            <a:t>Curadoria e preservação</a:t>
          </a:r>
          <a:endParaRPr lang="pt-PT" dirty="0"/>
        </a:p>
      </dgm:t>
    </dgm:pt>
    <dgm:pt modelId="{EB3CF4BE-4B20-A641-8B70-35F24AE79143}" type="parTrans" cxnId="{30AFD9E3-6817-7F43-8EF8-88AC44944628}">
      <dgm:prSet/>
      <dgm:spPr/>
      <dgm:t>
        <a:bodyPr/>
        <a:lstStyle/>
        <a:p>
          <a:endParaRPr lang="pt-PT"/>
        </a:p>
      </dgm:t>
    </dgm:pt>
    <dgm:pt modelId="{EC536067-7778-A843-A153-C55E00910E5A}" type="sibTrans" cxnId="{30AFD9E3-6817-7F43-8EF8-88AC44944628}">
      <dgm:prSet/>
      <dgm:spPr/>
      <dgm:t>
        <a:bodyPr/>
        <a:lstStyle/>
        <a:p>
          <a:endParaRPr lang="pt-PT"/>
        </a:p>
      </dgm:t>
    </dgm:pt>
    <dgm:pt modelId="{FE824CEA-08D5-B04F-A819-00400958428B}">
      <dgm:prSet/>
      <dgm:spPr/>
      <dgm:t>
        <a:bodyPr/>
        <a:lstStyle/>
        <a:p>
          <a:r>
            <a:rPr lang="pt-PT"/>
            <a:t>Propriedade intelectual</a:t>
          </a:r>
          <a:endParaRPr lang="pt-PT" dirty="0"/>
        </a:p>
      </dgm:t>
    </dgm:pt>
    <dgm:pt modelId="{75F12B9D-ED69-E140-A962-D9F3EA31457B}" type="parTrans" cxnId="{E4446ABF-6447-3E47-94E3-8184F7086E90}">
      <dgm:prSet/>
      <dgm:spPr/>
      <dgm:t>
        <a:bodyPr/>
        <a:lstStyle/>
        <a:p>
          <a:endParaRPr lang="pt-PT"/>
        </a:p>
      </dgm:t>
    </dgm:pt>
    <dgm:pt modelId="{8EFB41E5-585B-4243-865B-521B987AC691}" type="sibTrans" cxnId="{E4446ABF-6447-3E47-94E3-8184F7086E90}">
      <dgm:prSet/>
      <dgm:spPr/>
      <dgm:t>
        <a:bodyPr/>
        <a:lstStyle/>
        <a:p>
          <a:endParaRPr lang="pt-PT"/>
        </a:p>
      </dgm:t>
    </dgm:pt>
    <dgm:pt modelId="{9B756655-A0A7-8B4D-A5D0-37015F3FD33F}">
      <dgm:prSet/>
      <dgm:spPr/>
      <dgm:t>
        <a:bodyPr/>
        <a:lstStyle/>
        <a:p>
          <a:r>
            <a:rPr lang="pt-PT"/>
            <a:t>Formação / Competências</a:t>
          </a:r>
        </a:p>
      </dgm:t>
    </dgm:pt>
    <dgm:pt modelId="{560ECAA5-9F66-0144-B353-5EAB3EF8EAC4}" type="parTrans" cxnId="{5C284133-7AC9-1B4E-88BF-048F1988E0DE}">
      <dgm:prSet/>
      <dgm:spPr/>
      <dgm:t>
        <a:bodyPr/>
        <a:lstStyle/>
        <a:p>
          <a:endParaRPr lang="pt-PT"/>
        </a:p>
      </dgm:t>
    </dgm:pt>
    <dgm:pt modelId="{E2FBB27C-3776-3A44-AC9B-A6F24307CD03}" type="sibTrans" cxnId="{5C284133-7AC9-1B4E-88BF-048F1988E0DE}">
      <dgm:prSet/>
      <dgm:spPr/>
      <dgm:t>
        <a:bodyPr/>
        <a:lstStyle/>
        <a:p>
          <a:endParaRPr lang="pt-PT"/>
        </a:p>
      </dgm:t>
    </dgm:pt>
    <dgm:pt modelId="{67E233DB-A596-354C-852F-5E6992AEA334}" type="pres">
      <dgm:prSet presAssocID="{8ACDDB48-FAEA-4276-A203-9D4366B9C3F7}" presName="linear" presStyleCnt="0">
        <dgm:presLayoutVars>
          <dgm:animLvl val="lvl"/>
          <dgm:resizeHandles val="exact"/>
        </dgm:presLayoutVars>
      </dgm:prSet>
      <dgm:spPr/>
    </dgm:pt>
    <dgm:pt modelId="{AA8361A6-EB3C-3948-97EC-83D71C7DDBD5}" type="pres">
      <dgm:prSet presAssocID="{54845B61-836B-4D99-810A-ABE3FD246B28}" presName="parentText" presStyleLbl="node1" presStyleIdx="0" presStyleCnt="8">
        <dgm:presLayoutVars>
          <dgm:chMax val="0"/>
          <dgm:bulletEnabled val="1"/>
        </dgm:presLayoutVars>
      </dgm:prSet>
      <dgm:spPr/>
    </dgm:pt>
    <dgm:pt modelId="{B228F7B4-A513-F145-9DD8-9030573C1760}" type="pres">
      <dgm:prSet presAssocID="{4FC51D92-F1DE-4A8E-9DF4-2516D867E65F}" presName="spacer" presStyleCnt="0"/>
      <dgm:spPr/>
    </dgm:pt>
    <dgm:pt modelId="{3243147B-8880-194E-8AD4-5280023439BE}" type="pres">
      <dgm:prSet presAssocID="{8B732685-CD7E-4808-B6F8-FA331FAB27F4}" presName="parentText" presStyleLbl="node1" presStyleIdx="1" presStyleCnt="8">
        <dgm:presLayoutVars>
          <dgm:chMax val="0"/>
          <dgm:bulletEnabled val="1"/>
        </dgm:presLayoutVars>
      </dgm:prSet>
      <dgm:spPr/>
    </dgm:pt>
    <dgm:pt modelId="{281D815C-38BB-1544-B2FC-CB762ADF8F80}" type="pres">
      <dgm:prSet presAssocID="{4D06392E-1CB3-4BC4-9E65-920F4F904EC9}" presName="spacer" presStyleCnt="0"/>
      <dgm:spPr/>
    </dgm:pt>
    <dgm:pt modelId="{6EA65B56-55EE-9642-9A80-25BD303126CB}" type="pres">
      <dgm:prSet presAssocID="{FC1481DE-4718-0E4D-8A72-AA40A891CF6B}" presName="parentText" presStyleLbl="node1" presStyleIdx="2" presStyleCnt="8">
        <dgm:presLayoutVars>
          <dgm:chMax val="0"/>
          <dgm:bulletEnabled val="1"/>
        </dgm:presLayoutVars>
      </dgm:prSet>
      <dgm:spPr/>
    </dgm:pt>
    <dgm:pt modelId="{16871CED-6577-3845-B6D9-91B348D3B807}" type="pres">
      <dgm:prSet presAssocID="{B6FFE490-F02C-F84D-B936-EC987CF82622}" presName="spacer" presStyleCnt="0"/>
      <dgm:spPr/>
    </dgm:pt>
    <dgm:pt modelId="{811852EB-6D53-BD45-A269-808AAC01D0BF}" type="pres">
      <dgm:prSet presAssocID="{24B2BF3B-A669-384C-A84D-9A168508C919}" presName="parentText" presStyleLbl="node1" presStyleIdx="3" presStyleCnt="8">
        <dgm:presLayoutVars>
          <dgm:chMax val="0"/>
          <dgm:bulletEnabled val="1"/>
        </dgm:presLayoutVars>
      </dgm:prSet>
      <dgm:spPr/>
    </dgm:pt>
    <dgm:pt modelId="{DAC39E14-A5B9-234A-BBB0-EDFD797D1BDA}" type="pres">
      <dgm:prSet presAssocID="{B2502BF4-1BE8-A644-8846-4444F955B2C9}" presName="spacer" presStyleCnt="0"/>
      <dgm:spPr/>
    </dgm:pt>
    <dgm:pt modelId="{227FEB55-6987-C749-BDE1-0BE2C4452E3B}" type="pres">
      <dgm:prSet presAssocID="{537B976E-7241-B84B-B21C-700DD9FC9EF7}" presName="parentText" presStyleLbl="node1" presStyleIdx="4" presStyleCnt="8">
        <dgm:presLayoutVars>
          <dgm:chMax val="0"/>
          <dgm:bulletEnabled val="1"/>
        </dgm:presLayoutVars>
      </dgm:prSet>
      <dgm:spPr/>
    </dgm:pt>
    <dgm:pt modelId="{AC198B40-22C9-8942-82A6-0093FFB0907E}" type="pres">
      <dgm:prSet presAssocID="{EB17FC2B-F92F-4342-BD4F-26F33AF10D83}" presName="spacer" presStyleCnt="0"/>
      <dgm:spPr/>
    </dgm:pt>
    <dgm:pt modelId="{B4883914-0ADA-FA44-B35C-CBB393E1269C}" type="pres">
      <dgm:prSet presAssocID="{835FF207-F518-0F47-8501-14F4F0AA709F}" presName="parentText" presStyleLbl="node1" presStyleIdx="5" presStyleCnt="8">
        <dgm:presLayoutVars>
          <dgm:chMax val="0"/>
          <dgm:bulletEnabled val="1"/>
        </dgm:presLayoutVars>
      </dgm:prSet>
      <dgm:spPr/>
    </dgm:pt>
    <dgm:pt modelId="{F8A1A7B6-A43A-A544-9B4D-956DA00411ED}" type="pres">
      <dgm:prSet presAssocID="{EC536067-7778-A843-A153-C55E00910E5A}" presName="spacer" presStyleCnt="0"/>
      <dgm:spPr/>
    </dgm:pt>
    <dgm:pt modelId="{F15B80BE-13DF-F440-9567-7D8E00CE47EE}" type="pres">
      <dgm:prSet presAssocID="{FE824CEA-08D5-B04F-A819-00400958428B}" presName="parentText" presStyleLbl="node1" presStyleIdx="6" presStyleCnt="8">
        <dgm:presLayoutVars>
          <dgm:chMax val="0"/>
          <dgm:bulletEnabled val="1"/>
        </dgm:presLayoutVars>
      </dgm:prSet>
      <dgm:spPr/>
    </dgm:pt>
    <dgm:pt modelId="{121EF2B5-B0EC-C747-96FF-C2261F6C1F7A}" type="pres">
      <dgm:prSet presAssocID="{8EFB41E5-585B-4243-865B-521B987AC691}" presName="spacer" presStyleCnt="0"/>
      <dgm:spPr/>
    </dgm:pt>
    <dgm:pt modelId="{EE615AB8-BA67-8A42-9105-1CD13F7FD67B}" type="pres">
      <dgm:prSet presAssocID="{9B756655-A0A7-8B4D-A5D0-37015F3FD33F}" presName="parentText" presStyleLbl="node1" presStyleIdx="7" presStyleCnt="8">
        <dgm:presLayoutVars>
          <dgm:chMax val="0"/>
          <dgm:bulletEnabled val="1"/>
        </dgm:presLayoutVars>
      </dgm:prSet>
      <dgm:spPr/>
    </dgm:pt>
  </dgm:ptLst>
  <dgm:cxnLst>
    <dgm:cxn modelId="{AE68E51A-1150-D848-AE00-FBBAE9BBF0A6}" srcId="{8ACDDB48-FAEA-4276-A203-9D4366B9C3F7}" destId="{24B2BF3B-A669-384C-A84D-9A168508C919}" srcOrd="3" destOrd="0" parTransId="{40D9368B-5FC7-2F40-85EE-7AD0CD1213C3}" sibTransId="{B2502BF4-1BE8-A644-8846-4444F955B2C9}"/>
    <dgm:cxn modelId="{F434EE2C-BEF1-8F43-8A28-E875AAE74485}" type="presOf" srcId="{54845B61-836B-4D99-810A-ABE3FD246B28}" destId="{AA8361A6-EB3C-3948-97EC-83D71C7DDBD5}" srcOrd="0" destOrd="0" presId="urn:microsoft.com/office/officeart/2005/8/layout/vList2"/>
    <dgm:cxn modelId="{5C284133-7AC9-1B4E-88BF-048F1988E0DE}" srcId="{8ACDDB48-FAEA-4276-A203-9D4366B9C3F7}" destId="{9B756655-A0A7-8B4D-A5D0-37015F3FD33F}" srcOrd="7" destOrd="0" parTransId="{560ECAA5-9F66-0144-B353-5EAB3EF8EAC4}" sibTransId="{E2FBB27C-3776-3A44-AC9B-A6F24307CD03}"/>
    <dgm:cxn modelId="{90F39D40-BE8D-B946-BD7C-089FDD779DAE}" type="presOf" srcId="{FC1481DE-4718-0E4D-8A72-AA40A891CF6B}" destId="{6EA65B56-55EE-9642-9A80-25BD303126CB}" srcOrd="0" destOrd="0" presId="urn:microsoft.com/office/officeart/2005/8/layout/vList2"/>
    <dgm:cxn modelId="{C530A861-043F-4030-909E-C9E295085FF2}" srcId="{8ACDDB48-FAEA-4276-A203-9D4366B9C3F7}" destId="{54845B61-836B-4D99-810A-ABE3FD246B28}" srcOrd="0" destOrd="0" parTransId="{14E389EC-7575-4AD4-94F0-FCE07127A680}" sibTransId="{4FC51D92-F1DE-4A8E-9DF4-2516D867E65F}"/>
    <dgm:cxn modelId="{D7B37C7D-DE56-3D45-9AA4-DB74D6F18E18}" type="presOf" srcId="{FE824CEA-08D5-B04F-A819-00400958428B}" destId="{F15B80BE-13DF-F440-9567-7D8E00CE47EE}" srcOrd="0" destOrd="0" presId="urn:microsoft.com/office/officeart/2005/8/layout/vList2"/>
    <dgm:cxn modelId="{A0680494-ED06-2740-9446-2717BDE2577C}" type="presOf" srcId="{9B756655-A0A7-8B4D-A5D0-37015F3FD33F}" destId="{EE615AB8-BA67-8A42-9105-1CD13F7FD67B}" srcOrd="0" destOrd="0" presId="urn:microsoft.com/office/officeart/2005/8/layout/vList2"/>
    <dgm:cxn modelId="{01D2489E-A95F-0E46-8A62-12D399EA14A5}" type="presOf" srcId="{8B732685-CD7E-4808-B6F8-FA331FAB27F4}" destId="{3243147B-8880-194E-8AD4-5280023439BE}" srcOrd="0" destOrd="0" presId="urn:microsoft.com/office/officeart/2005/8/layout/vList2"/>
    <dgm:cxn modelId="{FA51649F-45E5-7C41-8541-DABBC9CCE184}" type="presOf" srcId="{835FF207-F518-0F47-8501-14F4F0AA709F}" destId="{B4883914-0ADA-FA44-B35C-CBB393E1269C}" srcOrd="0" destOrd="0" presId="urn:microsoft.com/office/officeart/2005/8/layout/vList2"/>
    <dgm:cxn modelId="{13C297A5-71E1-4B6B-9577-92956F7644F3}" srcId="{8ACDDB48-FAEA-4276-A203-9D4366B9C3F7}" destId="{8B732685-CD7E-4808-B6F8-FA331FAB27F4}" srcOrd="1" destOrd="0" parTransId="{3DC12435-2966-47AC-8C39-B757BD6E73DD}" sibTransId="{4D06392E-1CB3-4BC4-9E65-920F4F904EC9}"/>
    <dgm:cxn modelId="{A75701AC-4BAC-1048-8198-8787AC71E706}" type="presOf" srcId="{8ACDDB48-FAEA-4276-A203-9D4366B9C3F7}" destId="{67E233DB-A596-354C-852F-5E6992AEA334}" srcOrd="0" destOrd="0" presId="urn:microsoft.com/office/officeart/2005/8/layout/vList2"/>
    <dgm:cxn modelId="{35C48EBB-825B-5040-9531-D0DA94973059}" srcId="{8ACDDB48-FAEA-4276-A203-9D4366B9C3F7}" destId="{537B976E-7241-B84B-B21C-700DD9FC9EF7}" srcOrd="4" destOrd="0" parTransId="{742ADA96-F757-6646-B70D-39805BC02409}" sibTransId="{EB17FC2B-F92F-4342-BD4F-26F33AF10D83}"/>
    <dgm:cxn modelId="{E4446ABF-6447-3E47-94E3-8184F7086E90}" srcId="{8ACDDB48-FAEA-4276-A203-9D4366B9C3F7}" destId="{FE824CEA-08D5-B04F-A819-00400958428B}" srcOrd="6" destOrd="0" parTransId="{75F12B9D-ED69-E140-A962-D9F3EA31457B}" sibTransId="{8EFB41E5-585B-4243-865B-521B987AC691}"/>
    <dgm:cxn modelId="{30AFD9E3-6817-7F43-8EF8-88AC44944628}" srcId="{8ACDDB48-FAEA-4276-A203-9D4366B9C3F7}" destId="{835FF207-F518-0F47-8501-14F4F0AA709F}" srcOrd="5" destOrd="0" parTransId="{EB3CF4BE-4B20-A641-8B70-35F24AE79143}" sibTransId="{EC536067-7778-A843-A153-C55E00910E5A}"/>
    <dgm:cxn modelId="{77875DE5-E44D-104C-8AF4-E57F992D7B79}" srcId="{8ACDDB48-FAEA-4276-A203-9D4366B9C3F7}" destId="{FC1481DE-4718-0E4D-8A72-AA40A891CF6B}" srcOrd="2" destOrd="0" parTransId="{DBFC0EC3-FF5B-8C47-9EDF-D99A2707BA6E}" sibTransId="{B6FFE490-F02C-F84D-B936-EC987CF82622}"/>
    <dgm:cxn modelId="{4A2CABEB-409B-F748-B3AD-7C37EAB39C81}" type="presOf" srcId="{537B976E-7241-B84B-B21C-700DD9FC9EF7}" destId="{227FEB55-6987-C749-BDE1-0BE2C4452E3B}" srcOrd="0" destOrd="0" presId="urn:microsoft.com/office/officeart/2005/8/layout/vList2"/>
    <dgm:cxn modelId="{57089FED-5163-714C-BC16-4DD64016F5C9}" type="presOf" srcId="{24B2BF3B-A669-384C-A84D-9A168508C919}" destId="{811852EB-6D53-BD45-A269-808AAC01D0BF}" srcOrd="0" destOrd="0" presId="urn:microsoft.com/office/officeart/2005/8/layout/vList2"/>
    <dgm:cxn modelId="{905A0F76-4100-F847-8486-A5423F5F9947}" type="presParOf" srcId="{67E233DB-A596-354C-852F-5E6992AEA334}" destId="{AA8361A6-EB3C-3948-97EC-83D71C7DDBD5}" srcOrd="0" destOrd="0" presId="urn:microsoft.com/office/officeart/2005/8/layout/vList2"/>
    <dgm:cxn modelId="{80032EF2-0B1D-FC4E-88E8-D9AD64FF8990}" type="presParOf" srcId="{67E233DB-A596-354C-852F-5E6992AEA334}" destId="{B228F7B4-A513-F145-9DD8-9030573C1760}" srcOrd="1" destOrd="0" presId="urn:microsoft.com/office/officeart/2005/8/layout/vList2"/>
    <dgm:cxn modelId="{144C62EB-A3CB-1647-B529-5377689B4609}" type="presParOf" srcId="{67E233DB-A596-354C-852F-5E6992AEA334}" destId="{3243147B-8880-194E-8AD4-5280023439BE}" srcOrd="2" destOrd="0" presId="urn:microsoft.com/office/officeart/2005/8/layout/vList2"/>
    <dgm:cxn modelId="{45D568DE-46FA-EA49-A4F2-6A781BCF1587}" type="presParOf" srcId="{67E233DB-A596-354C-852F-5E6992AEA334}" destId="{281D815C-38BB-1544-B2FC-CB762ADF8F80}" srcOrd="3" destOrd="0" presId="urn:microsoft.com/office/officeart/2005/8/layout/vList2"/>
    <dgm:cxn modelId="{C241CA76-5774-2745-9C30-3C46D50B6874}" type="presParOf" srcId="{67E233DB-A596-354C-852F-5E6992AEA334}" destId="{6EA65B56-55EE-9642-9A80-25BD303126CB}" srcOrd="4" destOrd="0" presId="urn:microsoft.com/office/officeart/2005/8/layout/vList2"/>
    <dgm:cxn modelId="{BD43B990-1A27-4149-9C56-5F641396492D}" type="presParOf" srcId="{67E233DB-A596-354C-852F-5E6992AEA334}" destId="{16871CED-6577-3845-B6D9-91B348D3B807}" srcOrd="5" destOrd="0" presId="urn:microsoft.com/office/officeart/2005/8/layout/vList2"/>
    <dgm:cxn modelId="{6DCA8DE6-FA23-2244-8DA5-B00F28C20E04}" type="presParOf" srcId="{67E233DB-A596-354C-852F-5E6992AEA334}" destId="{811852EB-6D53-BD45-A269-808AAC01D0BF}" srcOrd="6" destOrd="0" presId="urn:microsoft.com/office/officeart/2005/8/layout/vList2"/>
    <dgm:cxn modelId="{5FA0AEC6-2D5D-EF4F-8FBC-F922E9205021}" type="presParOf" srcId="{67E233DB-A596-354C-852F-5E6992AEA334}" destId="{DAC39E14-A5B9-234A-BBB0-EDFD797D1BDA}" srcOrd="7" destOrd="0" presId="urn:microsoft.com/office/officeart/2005/8/layout/vList2"/>
    <dgm:cxn modelId="{BDE8C9D4-3D13-2E4E-9DB0-7FDA50D13C86}" type="presParOf" srcId="{67E233DB-A596-354C-852F-5E6992AEA334}" destId="{227FEB55-6987-C749-BDE1-0BE2C4452E3B}" srcOrd="8" destOrd="0" presId="urn:microsoft.com/office/officeart/2005/8/layout/vList2"/>
    <dgm:cxn modelId="{19BA66F8-A9A3-0244-8E87-4FC81CD3A0AB}" type="presParOf" srcId="{67E233DB-A596-354C-852F-5E6992AEA334}" destId="{AC198B40-22C9-8942-82A6-0093FFB0907E}" srcOrd="9" destOrd="0" presId="urn:microsoft.com/office/officeart/2005/8/layout/vList2"/>
    <dgm:cxn modelId="{4D6FE197-1CA8-0449-9165-B55FBBFBBF6B}" type="presParOf" srcId="{67E233DB-A596-354C-852F-5E6992AEA334}" destId="{B4883914-0ADA-FA44-B35C-CBB393E1269C}" srcOrd="10" destOrd="0" presId="urn:microsoft.com/office/officeart/2005/8/layout/vList2"/>
    <dgm:cxn modelId="{53756212-E01E-E849-A89D-F1BB88DB5AEE}" type="presParOf" srcId="{67E233DB-A596-354C-852F-5E6992AEA334}" destId="{F8A1A7B6-A43A-A544-9B4D-956DA00411ED}" srcOrd="11" destOrd="0" presId="urn:microsoft.com/office/officeart/2005/8/layout/vList2"/>
    <dgm:cxn modelId="{617F8DFA-0906-AA49-B88F-D515F2E060C5}" type="presParOf" srcId="{67E233DB-A596-354C-852F-5E6992AEA334}" destId="{F15B80BE-13DF-F440-9567-7D8E00CE47EE}" srcOrd="12" destOrd="0" presId="urn:microsoft.com/office/officeart/2005/8/layout/vList2"/>
    <dgm:cxn modelId="{00F54D45-F51E-CD46-9540-257E9889BB00}" type="presParOf" srcId="{67E233DB-A596-354C-852F-5E6992AEA334}" destId="{121EF2B5-B0EC-C747-96FF-C2261F6C1F7A}" srcOrd="13" destOrd="0" presId="urn:microsoft.com/office/officeart/2005/8/layout/vList2"/>
    <dgm:cxn modelId="{047857A0-161B-364F-B4A2-B4263679CD52}" type="presParOf" srcId="{67E233DB-A596-354C-852F-5E6992AEA334}" destId="{EE615AB8-BA67-8A42-9105-1CD13F7FD67B}"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8CE02B-CD4B-4F92-9EA0-6B7E0037A6BC}" type="doc">
      <dgm:prSet loTypeId="urn:microsoft.com/office/officeart/2005/8/layout/default#2" loCatId="list" qsTypeId="urn:microsoft.com/office/officeart/2005/8/quickstyle/simple3" qsCatId="simple" csTypeId="urn:microsoft.com/office/officeart/2005/8/colors/accent0_1" csCatId="mainScheme" phldr="1"/>
      <dgm:spPr/>
      <dgm:t>
        <a:bodyPr/>
        <a:lstStyle/>
        <a:p>
          <a:endParaRPr lang="en-US"/>
        </a:p>
      </dgm:t>
    </dgm:pt>
    <dgm:pt modelId="{A2B5A232-1CA9-4139-A0E2-5EE0F6D758E1}">
      <dgm:prSet/>
      <dgm:spPr/>
      <dgm:t>
        <a:bodyPr/>
        <a:lstStyle/>
        <a:p>
          <a:r>
            <a:rPr lang="pt-PT"/>
            <a:t>OCDE</a:t>
          </a:r>
          <a:endParaRPr lang="en-US" dirty="0"/>
        </a:p>
      </dgm:t>
    </dgm:pt>
    <dgm:pt modelId="{8F01F31F-4C76-4FBD-A022-3964A287729D}" type="parTrans" cxnId="{B77FE428-EF33-4C3D-BEDA-D8369E3A439A}">
      <dgm:prSet/>
      <dgm:spPr/>
      <dgm:t>
        <a:bodyPr/>
        <a:lstStyle/>
        <a:p>
          <a:endParaRPr lang="en-US"/>
        </a:p>
      </dgm:t>
    </dgm:pt>
    <dgm:pt modelId="{C31D9BD9-18E2-401E-B55B-395BF65522DB}" type="sibTrans" cxnId="{B77FE428-EF33-4C3D-BEDA-D8369E3A439A}">
      <dgm:prSet/>
      <dgm:spPr/>
      <dgm:t>
        <a:bodyPr/>
        <a:lstStyle/>
        <a:p>
          <a:endParaRPr lang="en-US"/>
        </a:p>
      </dgm:t>
    </dgm:pt>
    <dgm:pt modelId="{7E79775B-BED9-574D-9AFD-50A69D9BF03A}">
      <dgm:prSet/>
      <dgm:spPr/>
      <dgm:t>
        <a:bodyPr/>
        <a:lstStyle/>
        <a:p>
          <a:r>
            <a:rPr lang="pt-PT"/>
            <a:t>Comissão Europeia</a:t>
          </a:r>
          <a:endParaRPr lang="pt-PT" dirty="0"/>
        </a:p>
      </dgm:t>
    </dgm:pt>
    <dgm:pt modelId="{4A26BA21-4CBD-0A42-AD71-24AF3B653278}" type="parTrans" cxnId="{2D82FBA7-660F-4B48-AD13-FA0B45554F5F}">
      <dgm:prSet/>
      <dgm:spPr/>
      <dgm:t>
        <a:bodyPr/>
        <a:lstStyle/>
        <a:p>
          <a:endParaRPr lang="pt-PT"/>
        </a:p>
      </dgm:t>
    </dgm:pt>
    <dgm:pt modelId="{693419C4-0F4C-FF42-AC49-BE329E296CB0}" type="sibTrans" cxnId="{2D82FBA7-660F-4B48-AD13-FA0B45554F5F}">
      <dgm:prSet/>
      <dgm:spPr/>
      <dgm:t>
        <a:bodyPr/>
        <a:lstStyle/>
        <a:p>
          <a:endParaRPr lang="pt-PT"/>
        </a:p>
      </dgm:t>
    </dgm:pt>
    <dgm:pt modelId="{216FC868-AD9E-764E-9AC4-69779DB44330}">
      <dgm:prSet/>
      <dgm:spPr/>
      <dgm:t>
        <a:bodyPr/>
        <a:lstStyle/>
        <a:p>
          <a:r>
            <a:rPr lang="pt-PT"/>
            <a:t>ESFRI</a:t>
          </a:r>
          <a:endParaRPr lang="pt-PT" dirty="0"/>
        </a:p>
      </dgm:t>
    </dgm:pt>
    <dgm:pt modelId="{60014EBA-47F4-E742-8A83-AE79E49BCA26}" type="parTrans" cxnId="{1EBDB904-532F-0A4C-A061-066C5CB4B187}">
      <dgm:prSet/>
      <dgm:spPr/>
      <dgm:t>
        <a:bodyPr/>
        <a:lstStyle/>
        <a:p>
          <a:endParaRPr lang="pt-PT"/>
        </a:p>
      </dgm:t>
    </dgm:pt>
    <dgm:pt modelId="{AA118885-A72A-8F47-AFDA-F46DE05A3ACC}" type="sibTrans" cxnId="{1EBDB904-532F-0A4C-A061-066C5CB4B187}">
      <dgm:prSet/>
      <dgm:spPr/>
      <dgm:t>
        <a:bodyPr/>
        <a:lstStyle/>
        <a:p>
          <a:endParaRPr lang="pt-PT"/>
        </a:p>
      </dgm:t>
    </dgm:pt>
    <dgm:pt modelId="{2316519E-2C9D-2643-931F-03ECF14E6383}">
      <dgm:prSet/>
      <dgm:spPr/>
      <dgm:t>
        <a:bodyPr/>
        <a:lstStyle/>
        <a:p>
          <a:r>
            <a:rPr lang="pt-PT"/>
            <a:t>European Open Science Cloud</a:t>
          </a:r>
          <a:endParaRPr lang="pt-PT" dirty="0"/>
        </a:p>
      </dgm:t>
    </dgm:pt>
    <dgm:pt modelId="{5D4CD588-C63A-D940-A8DC-86633F8A9E8A}" type="parTrans" cxnId="{14B11932-5EB6-3A4B-8E41-E3C0FFB9B28D}">
      <dgm:prSet/>
      <dgm:spPr/>
      <dgm:t>
        <a:bodyPr/>
        <a:lstStyle/>
        <a:p>
          <a:endParaRPr lang="pt-PT"/>
        </a:p>
      </dgm:t>
    </dgm:pt>
    <dgm:pt modelId="{BF65537B-F37C-0743-82E1-7BCAF2178C08}" type="sibTrans" cxnId="{14B11932-5EB6-3A4B-8E41-E3C0FFB9B28D}">
      <dgm:prSet/>
      <dgm:spPr/>
      <dgm:t>
        <a:bodyPr/>
        <a:lstStyle/>
        <a:p>
          <a:endParaRPr lang="pt-PT"/>
        </a:p>
      </dgm:t>
    </dgm:pt>
    <dgm:pt modelId="{709307DC-FDB4-4248-AB58-623E33C3A058}">
      <dgm:prSet/>
      <dgm:spPr/>
      <dgm:t>
        <a:bodyPr/>
        <a:lstStyle/>
        <a:p>
          <a:r>
            <a:rPr lang="pt-PT"/>
            <a:t>Research Data Alliance</a:t>
          </a:r>
          <a:endParaRPr lang="pt-PT" dirty="0"/>
        </a:p>
      </dgm:t>
    </dgm:pt>
    <dgm:pt modelId="{811770C1-727C-C948-885E-CB963D318C75}" type="parTrans" cxnId="{CDC87B0C-9FC8-BA4F-A9C1-4CD3F793BF09}">
      <dgm:prSet/>
      <dgm:spPr/>
      <dgm:t>
        <a:bodyPr/>
        <a:lstStyle/>
        <a:p>
          <a:endParaRPr lang="pt-PT"/>
        </a:p>
      </dgm:t>
    </dgm:pt>
    <dgm:pt modelId="{371BE731-021F-9449-B7BD-8E9B85DA4E35}" type="sibTrans" cxnId="{CDC87B0C-9FC8-BA4F-A9C1-4CD3F793BF09}">
      <dgm:prSet/>
      <dgm:spPr/>
      <dgm:t>
        <a:bodyPr/>
        <a:lstStyle/>
        <a:p>
          <a:endParaRPr lang="pt-PT"/>
        </a:p>
      </dgm:t>
    </dgm:pt>
    <dgm:pt modelId="{A821CEE0-C326-2645-A20A-21259F7616AC}">
      <dgm:prSet/>
      <dgm:spPr/>
      <dgm:t>
        <a:bodyPr/>
        <a:lstStyle/>
        <a:p>
          <a:r>
            <a:rPr lang="pt-PT"/>
            <a:t>Outras iniciativas</a:t>
          </a:r>
          <a:endParaRPr lang="pt-PT" dirty="0"/>
        </a:p>
      </dgm:t>
    </dgm:pt>
    <dgm:pt modelId="{A371FD9E-564F-A74C-8346-31B3D14CC7DE}" type="parTrans" cxnId="{2344A710-B6DD-9147-8D54-713A2EF66895}">
      <dgm:prSet/>
      <dgm:spPr/>
      <dgm:t>
        <a:bodyPr/>
        <a:lstStyle/>
        <a:p>
          <a:endParaRPr lang="pt-PT"/>
        </a:p>
      </dgm:t>
    </dgm:pt>
    <dgm:pt modelId="{5F0B6D38-FB06-0F40-8CCD-371AAB43F57E}" type="sibTrans" cxnId="{2344A710-B6DD-9147-8D54-713A2EF66895}">
      <dgm:prSet/>
      <dgm:spPr/>
      <dgm:t>
        <a:bodyPr/>
        <a:lstStyle/>
        <a:p>
          <a:endParaRPr lang="pt-PT"/>
        </a:p>
      </dgm:t>
    </dgm:pt>
    <dgm:pt modelId="{C7D26316-E241-A643-9F8A-382F4DAAA8D2}" type="pres">
      <dgm:prSet presAssocID="{BE8CE02B-CD4B-4F92-9EA0-6B7E0037A6BC}" presName="diagram" presStyleCnt="0">
        <dgm:presLayoutVars>
          <dgm:dir/>
          <dgm:resizeHandles val="exact"/>
        </dgm:presLayoutVars>
      </dgm:prSet>
      <dgm:spPr/>
    </dgm:pt>
    <dgm:pt modelId="{C20FB0B3-17F4-E94E-80D1-B7EC3B315A49}" type="pres">
      <dgm:prSet presAssocID="{A2B5A232-1CA9-4139-A0E2-5EE0F6D758E1}" presName="node" presStyleLbl="node1" presStyleIdx="0" presStyleCnt="4">
        <dgm:presLayoutVars>
          <dgm:bulletEnabled val="1"/>
        </dgm:presLayoutVars>
      </dgm:prSet>
      <dgm:spPr/>
    </dgm:pt>
    <dgm:pt modelId="{DDF1C776-E9B6-304A-939E-C853417C13A4}" type="pres">
      <dgm:prSet presAssocID="{C31D9BD9-18E2-401E-B55B-395BF65522DB}" presName="sibTrans" presStyleCnt="0"/>
      <dgm:spPr/>
    </dgm:pt>
    <dgm:pt modelId="{8A775B9E-1DA3-3B45-87CB-CCA7BAF43E39}" type="pres">
      <dgm:prSet presAssocID="{7E79775B-BED9-574D-9AFD-50A69D9BF03A}" presName="node" presStyleLbl="node1" presStyleIdx="1" presStyleCnt="4">
        <dgm:presLayoutVars>
          <dgm:bulletEnabled val="1"/>
        </dgm:presLayoutVars>
      </dgm:prSet>
      <dgm:spPr/>
    </dgm:pt>
    <dgm:pt modelId="{E5D580AF-5342-C643-A0FB-1582A04AAF2C}" type="pres">
      <dgm:prSet presAssocID="{693419C4-0F4C-FF42-AC49-BE329E296CB0}" presName="sibTrans" presStyleCnt="0"/>
      <dgm:spPr/>
    </dgm:pt>
    <dgm:pt modelId="{544303A3-5282-1342-8991-28101D6433A3}" type="pres">
      <dgm:prSet presAssocID="{709307DC-FDB4-4248-AB58-623E33C3A058}" presName="node" presStyleLbl="node1" presStyleIdx="2" presStyleCnt="4">
        <dgm:presLayoutVars>
          <dgm:bulletEnabled val="1"/>
        </dgm:presLayoutVars>
      </dgm:prSet>
      <dgm:spPr/>
    </dgm:pt>
    <dgm:pt modelId="{65173DA8-0FF3-C247-8168-05BD7091B74E}" type="pres">
      <dgm:prSet presAssocID="{371BE731-021F-9449-B7BD-8E9B85DA4E35}" presName="sibTrans" presStyleCnt="0"/>
      <dgm:spPr/>
    </dgm:pt>
    <dgm:pt modelId="{EA28B7F3-8F89-CC48-AEAB-C07E1D00666A}" type="pres">
      <dgm:prSet presAssocID="{A821CEE0-C326-2645-A20A-21259F7616AC}" presName="node" presStyleLbl="node1" presStyleIdx="3" presStyleCnt="4">
        <dgm:presLayoutVars>
          <dgm:bulletEnabled val="1"/>
        </dgm:presLayoutVars>
      </dgm:prSet>
      <dgm:spPr/>
    </dgm:pt>
  </dgm:ptLst>
  <dgm:cxnLst>
    <dgm:cxn modelId="{1EBDB904-532F-0A4C-A061-066C5CB4B187}" srcId="{7E79775B-BED9-574D-9AFD-50A69D9BF03A}" destId="{216FC868-AD9E-764E-9AC4-69779DB44330}" srcOrd="0" destOrd="0" parTransId="{60014EBA-47F4-E742-8A83-AE79E49BCA26}" sibTransId="{AA118885-A72A-8F47-AFDA-F46DE05A3ACC}"/>
    <dgm:cxn modelId="{CDC87B0C-9FC8-BA4F-A9C1-4CD3F793BF09}" srcId="{BE8CE02B-CD4B-4F92-9EA0-6B7E0037A6BC}" destId="{709307DC-FDB4-4248-AB58-623E33C3A058}" srcOrd="2" destOrd="0" parTransId="{811770C1-727C-C948-885E-CB963D318C75}" sibTransId="{371BE731-021F-9449-B7BD-8E9B85DA4E35}"/>
    <dgm:cxn modelId="{2344A710-B6DD-9147-8D54-713A2EF66895}" srcId="{BE8CE02B-CD4B-4F92-9EA0-6B7E0037A6BC}" destId="{A821CEE0-C326-2645-A20A-21259F7616AC}" srcOrd="3" destOrd="0" parTransId="{A371FD9E-564F-A74C-8346-31B3D14CC7DE}" sibTransId="{5F0B6D38-FB06-0F40-8CCD-371AAB43F57E}"/>
    <dgm:cxn modelId="{3EE62915-B043-A646-AAD0-DEB59AC020D3}" type="presOf" srcId="{BE8CE02B-CD4B-4F92-9EA0-6B7E0037A6BC}" destId="{C7D26316-E241-A643-9F8A-382F4DAAA8D2}" srcOrd="0" destOrd="0" presId="urn:microsoft.com/office/officeart/2005/8/layout/default#2"/>
    <dgm:cxn modelId="{B77FE428-EF33-4C3D-BEDA-D8369E3A439A}" srcId="{BE8CE02B-CD4B-4F92-9EA0-6B7E0037A6BC}" destId="{A2B5A232-1CA9-4139-A0E2-5EE0F6D758E1}" srcOrd="0" destOrd="0" parTransId="{8F01F31F-4C76-4FBD-A022-3964A287729D}" sibTransId="{C31D9BD9-18E2-401E-B55B-395BF65522DB}"/>
    <dgm:cxn modelId="{14B11932-5EB6-3A4B-8E41-E3C0FFB9B28D}" srcId="{7E79775B-BED9-574D-9AFD-50A69D9BF03A}" destId="{2316519E-2C9D-2643-931F-03ECF14E6383}" srcOrd="1" destOrd="0" parTransId="{5D4CD588-C63A-D940-A8DC-86633F8A9E8A}" sibTransId="{BF65537B-F37C-0743-82E1-7BCAF2178C08}"/>
    <dgm:cxn modelId="{BE82FB66-6FDA-E541-BD8C-512F6B7C8D1B}" type="presOf" srcId="{A821CEE0-C326-2645-A20A-21259F7616AC}" destId="{EA28B7F3-8F89-CC48-AEAB-C07E1D00666A}" srcOrd="0" destOrd="0" presId="urn:microsoft.com/office/officeart/2005/8/layout/default#2"/>
    <dgm:cxn modelId="{86A37A73-B049-5346-8C73-ECD174A3CF4B}" type="presOf" srcId="{709307DC-FDB4-4248-AB58-623E33C3A058}" destId="{544303A3-5282-1342-8991-28101D6433A3}" srcOrd="0" destOrd="0" presId="urn:microsoft.com/office/officeart/2005/8/layout/default#2"/>
    <dgm:cxn modelId="{FACD9874-0DDB-744F-87B0-99FC1789CF2D}" type="presOf" srcId="{2316519E-2C9D-2643-931F-03ECF14E6383}" destId="{8A775B9E-1DA3-3B45-87CB-CCA7BAF43E39}" srcOrd="0" destOrd="2" presId="urn:microsoft.com/office/officeart/2005/8/layout/default#2"/>
    <dgm:cxn modelId="{36435C90-F572-C443-B454-55EC3F86FB4F}" type="presOf" srcId="{A2B5A232-1CA9-4139-A0E2-5EE0F6D758E1}" destId="{C20FB0B3-17F4-E94E-80D1-B7EC3B315A49}" srcOrd="0" destOrd="0" presId="urn:microsoft.com/office/officeart/2005/8/layout/default#2"/>
    <dgm:cxn modelId="{C9B92696-CB59-1844-987A-99EC398DB101}" type="presOf" srcId="{216FC868-AD9E-764E-9AC4-69779DB44330}" destId="{8A775B9E-1DA3-3B45-87CB-CCA7BAF43E39}" srcOrd="0" destOrd="1" presId="urn:microsoft.com/office/officeart/2005/8/layout/default#2"/>
    <dgm:cxn modelId="{E49E7799-E217-304A-84B8-26BCC363868F}" type="presOf" srcId="{7E79775B-BED9-574D-9AFD-50A69D9BF03A}" destId="{8A775B9E-1DA3-3B45-87CB-CCA7BAF43E39}" srcOrd="0" destOrd="0" presId="urn:microsoft.com/office/officeart/2005/8/layout/default#2"/>
    <dgm:cxn modelId="{2D82FBA7-660F-4B48-AD13-FA0B45554F5F}" srcId="{BE8CE02B-CD4B-4F92-9EA0-6B7E0037A6BC}" destId="{7E79775B-BED9-574D-9AFD-50A69D9BF03A}" srcOrd="1" destOrd="0" parTransId="{4A26BA21-4CBD-0A42-AD71-24AF3B653278}" sibTransId="{693419C4-0F4C-FF42-AC49-BE329E296CB0}"/>
    <dgm:cxn modelId="{57725AB0-ADEA-9946-9083-E18F44EA57F9}" type="presParOf" srcId="{C7D26316-E241-A643-9F8A-382F4DAAA8D2}" destId="{C20FB0B3-17F4-E94E-80D1-B7EC3B315A49}" srcOrd="0" destOrd="0" presId="urn:microsoft.com/office/officeart/2005/8/layout/default#2"/>
    <dgm:cxn modelId="{8740FC4D-81AF-BE4A-87C6-F818E2CFC833}" type="presParOf" srcId="{C7D26316-E241-A643-9F8A-382F4DAAA8D2}" destId="{DDF1C776-E9B6-304A-939E-C853417C13A4}" srcOrd="1" destOrd="0" presId="urn:microsoft.com/office/officeart/2005/8/layout/default#2"/>
    <dgm:cxn modelId="{6B3A4F5B-29BB-6140-A3A9-A3FD02041DEF}" type="presParOf" srcId="{C7D26316-E241-A643-9F8A-382F4DAAA8D2}" destId="{8A775B9E-1DA3-3B45-87CB-CCA7BAF43E39}" srcOrd="2" destOrd="0" presId="urn:microsoft.com/office/officeart/2005/8/layout/default#2"/>
    <dgm:cxn modelId="{877A9DC0-606C-CA44-A84B-2890FC1CC78A}" type="presParOf" srcId="{C7D26316-E241-A643-9F8A-382F4DAAA8D2}" destId="{E5D580AF-5342-C643-A0FB-1582A04AAF2C}" srcOrd="3" destOrd="0" presId="urn:microsoft.com/office/officeart/2005/8/layout/default#2"/>
    <dgm:cxn modelId="{AB8BAE56-4967-7540-9C86-0188ED48534C}" type="presParOf" srcId="{C7D26316-E241-A643-9F8A-382F4DAAA8D2}" destId="{544303A3-5282-1342-8991-28101D6433A3}" srcOrd="4" destOrd="0" presId="urn:microsoft.com/office/officeart/2005/8/layout/default#2"/>
    <dgm:cxn modelId="{5EC93611-225A-D440-AC3D-27A58B946EC9}" type="presParOf" srcId="{C7D26316-E241-A643-9F8A-382F4DAAA8D2}" destId="{65173DA8-0FF3-C247-8168-05BD7091B74E}" srcOrd="5" destOrd="0" presId="urn:microsoft.com/office/officeart/2005/8/layout/default#2"/>
    <dgm:cxn modelId="{7B2CF1F5-8F60-4140-AE48-3B5F6936BC76}" type="presParOf" srcId="{C7D26316-E241-A643-9F8A-382F4DAAA8D2}" destId="{EA28B7F3-8F89-CC48-AEAB-C07E1D00666A}" srcOrd="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95E7B-DF44-7947-9BE6-096B6E17A417}">
      <dsp:nvSpPr>
        <dsp:cNvPr id="0" name=""/>
        <dsp:cNvSpPr/>
      </dsp:nvSpPr>
      <dsp:spPr>
        <a:xfrm>
          <a:off x="3760878" y="412618"/>
          <a:ext cx="2099264" cy="2099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PT" sz="2000" b="1" kern="1200" dirty="0"/>
            <a:t>Novos produtores</a:t>
          </a:r>
          <a:r>
            <a:rPr lang="pt-PT" sz="2000" kern="1200" dirty="0"/>
            <a:t> de dados – natureza e a credibilidade dos dados</a:t>
          </a:r>
          <a:endParaRPr lang="en-US" sz="2000" kern="1200" dirty="0"/>
        </a:p>
      </dsp:txBody>
      <dsp:txXfrm>
        <a:off x="3760878" y="412618"/>
        <a:ext cx="2099264" cy="2099264"/>
      </dsp:txXfrm>
    </dsp:sp>
    <dsp:sp modelId="{F13B1047-F2D0-8643-8BA3-A064100269FC}">
      <dsp:nvSpPr>
        <dsp:cNvPr id="0" name=""/>
        <dsp:cNvSpPr/>
      </dsp:nvSpPr>
      <dsp:spPr>
        <a:xfrm>
          <a:off x="562517" y="-637"/>
          <a:ext cx="4964614" cy="4964614"/>
        </a:xfrm>
        <a:prstGeom prst="circularArrow">
          <a:avLst>
            <a:gd name="adj1" fmla="val 8245"/>
            <a:gd name="adj2" fmla="val 575864"/>
            <a:gd name="adj3" fmla="val 2965015"/>
            <a:gd name="adj4" fmla="val 50945"/>
            <a:gd name="adj5" fmla="val 962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A2181FB-DD32-0E41-8AA3-EA2527517082}">
      <dsp:nvSpPr>
        <dsp:cNvPr id="0" name=""/>
        <dsp:cNvSpPr/>
      </dsp:nvSpPr>
      <dsp:spPr>
        <a:xfrm>
          <a:off x="1995192" y="3470874"/>
          <a:ext cx="2099264" cy="2099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PT" sz="2000" b="1" kern="1200" dirty="0"/>
            <a:t>Novas fontes </a:t>
          </a:r>
          <a:r>
            <a:rPr lang="pt-PT" sz="2000" kern="1200" dirty="0"/>
            <a:t>de dados – web e aplicações, sensores, comunicações, investigação, negócio</a:t>
          </a:r>
          <a:endParaRPr lang="en-US" sz="2000" kern="1200" dirty="0"/>
        </a:p>
      </dsp:txBody>
      <dsp:txXfrm>
        <a:off x="1995192" y="3470874"/>
        <a:ext cx="2099264" cy="2099264"/>
      </dsp:txXfrm>
    </dsp:sp>
    <dsp:sp modelId="{9607B1E8-B5D9-8747-9A58-E2B921DED573}">
      <dsp:nvSpPr>
        <dsp:cNvPr id="0" name=""/>
        <dsp:cNvSpPr/>
      </dsp:nvSpPr>
      <dsp:spPr>
        <a:xfrm>
          <a:off x="562517" y="-637"/>
          <a:ext cx="4964614" cy="4964614"/>
        </a:xfrm>
        <a:prstGeom prst="circularArrow">
          <a:avLst>
            <a:gd name="adj1" fmla="val 8245"/>
            <a:gd name="adj2" fmla="val 575864"/>
            <a:gd name="adj3" fmla="val 10173191"/>
            <a:gd name="adj4" fmla="val 7259121"/>
            <a:gd name="adj5" fmla="val 962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E0548DB-D425-E64A-B093-399C7962BB23}">
      <dsp:nvSpPr>
        <dsp:cNvPr id="0" name=""/>
        <dsp:cNvSpPr/>
      </dsp:nvSpPr>
      <dsp:spPr>
        <a:xfrm>
          <a:off x="229507" y="412618"/>
          <a:ext cx="2099264" cy="2099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PT" sz="2000" b="1" kern="1200" dirty="0"/>
            <a:t>Novos utilizadores </a:t>
          </a:r>
          <a:r>
            <a:rPr lang="pt-PT" sz="2000" kern="1200" dirty="0"/>
            <a:t>de dados – público e privado</a:t>
          </a:r>
          <a:endParaRPr lang="en-US" sz="2000" kern="1200" dirty="0"/>
        </a:p>
      </dsp:txBody>
      <dsp:txXfrm>
        <a:off x="229507" y="412618"/>
        <a:ext cx="2099264" cy="2099264"/>
      </dsp:txXfrm>
    </dsp:sp>
    <dsp:sp modelId="{7A7A7271-7712-CE4C-BD1B-FD07C94CDD70}">
      <dsp:nvSpPr>
        <dsp:cNvPr id="0" name=""/>
        <dsp:cNvSpPr/>
      </dsp:nvSpPr>
      <dsp:spPr>
        <a:xfrm>
          <a:off x="562517" y="-637"/>
          <a:ext cx="4964614" cy="4964614"/>
        </a:xfrm>
        <a:prstGeom prst="circularArrow">
          <a:avLst>
            <a:gd name="adj1" fmla="val 8245"/>
            <a:gd name="adj2" fmla="val 575864"/>
            <a:gd name="adj3" fmla="val 16857804"/>
            <a:gd name="adj4" fmla="val 14966332"/>
            <a:gd name="adj5" fmla="val 962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61A6-EB3C-3948-97EC-83D71C7DDBD5}">
      <dsp:nvSpPr>
        <dsp:cNvPr id="0" name=""/>
        <dsp:cNvSpPr/>
      </dsp:nvSpPr>
      <dsp:spPr>
        <a:xfrm>
          <a:off x="0" y="127857"/>
          <a:ext cx="6089650" cy="7150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PT" sz="1800" kern="1200" dirty="0"/>
            <a:t>Adequação dos </a:t>
          </a:r>
          <a:r>
            <a:rPr lang="pt-PT" sz="1800" b="1" kern="1200" dirty="0"/>
            <a:t>métodos e formas de recolha </a:t>
          </a:r>
          <a:r>
            <a:rPr lang="pt-PT" sz="1800" kern="1200" dirty="0"/>
            <a:t>de informação</a:t>
          </a:r>
          <a:endParaRPr lang="en-US" sz="1800" kern="1200" dirty="0"/>
        </a:p>
      </dsp:txBody>
      <dsp:txXfrm>
        <a:off x="34906" y="162763"/>
        <a:ext cx="6019838" cy="645240"/>
      </dsp:txXfrm>
    </dsp:sp>
    <dsp:sp modelId="{7DFA565F-9DAC-E14A-BD65-10097D5145AA}">
      <dsp:nvSpPr>
        <dsp:cNvPr id="0" name=""/>
        <dsp:cNvSpPr/>
      </dsp:nvSpPr>
      <dsp:spPr>
        <a:xfrm>
          <a:off x="0" y="894750"/>
          <a:ext cx="6089650" cy="7150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t>Privacidade</a:t>
          </a:r>
          <a:r>
            <a:rPr lang="en-US" sz="1800" kern="1200" dirty="0"/>
            <a:t>: miss</a:t>
          </a:r>
          <a:r>
            <a:rPr lang="pt-PT" sz="1800" kern="1200" dirty="0" err="1"/>
            <a:t>ão</a:t>
          </a:r>
          <a:r>
            <a:rPr lang="pt-PT" sz="1800" kern="1200" dirty="0"/>
            <a:t> impossível?</a:t>
          </a:r>
          <a:endParaRPr lang="en-US" sz="1800" kern="1200" dirty="0"/>
        </a:p>
      </dsp:txBody>
      <dsp:txXfrm>
        <a:off x="34906" y="929656"/>
        <a:ext cx="6019838" cy="645240"/>
      </dsp:txXfrm>
    </dsp:sp>
    <dsp:sp modelId="{78F14D3A-4E5D-D049-9232-71FCB1A0E8D0}">
      <dsp:nvSpPr>
        <dsp:cNvPr id="0" name=""/>
        <dsp:cNvSpPr/>
      </dsp:nvSpPr>
      <dsp:spPr>
        <a:xfrm>
          <a:off x="0" y="1661643"/>
          <a:ext cx="6089650" cy="7150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PT" sz="1800" kern="1200" dirty="0"/>
            <a:t>Propriedade e transparência</a:t>
          </a:r>
          <a:endParaRPr lang="en-US" sz="1800" kern="1200" dirty="0"/>
        </a:p>
      </dsp:txBody>
      <dsp:txXfrm>
        <a:off x="34906" y="1696549"/>
        <a:ext cx="6019838" cy="645240"/>
      </dsp:txXfrm>
    </dsp:sp>
    <dsp:sp modelId="{2A31E7C3-2E15-284F-AE8A-540E8FFB17DC}">
      <dsp:nvSpPr>
        <dsp:cNvPr id="0" name=""/>
        <dsp:cNvSpPr/>
      </dsp:nvSpPr>
      <dsp:spPr>
        <a:xfrm>
          <a:off x="0" y="2428536"/>
          <a:ext cx="6089650" cy="7150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t>Regulaç</a:t>
          </a:r>
          <a:r>
            <a:rPr lang="pt-PT" sz="1800" kern="1200" dirty="0" err="1"/>
            <a:t>ão</a:t>
          </a:r>
          <a:r>
            <a:rPr lang="pt-PT" sz="1800" kern="1200" dirty="0"/>
            <a:t> | boas práticas | Ética</a:t>
          </a:r>
          <a:endParaRPr lang="en-US" sz="1800" kern="1200" dirty="0"/>
        </a:p>
      </dsp:txBody>
      <dsp:txXfrm>
        <a:off x="34906" y="2463442"/>
        <a:ext cx="6019838" cy="645240"/>
      </dsp:txXfrm>
    </dsp:sp>
    <dsp:sp modelId="{3243147B-8880-194E-8AD4-5280023439BE}">
      <dsp:nvSpPr>
        <dsp:cNvPr id="0" name=""/>
        <dsp:cNvSpPr/>
      </dsp:nvSpPr>
      <dsp:spPr>
        <a:xfrm>
          <a:off x="0" y="3195428"/>
          <a:ext cx="6089650" cy="7150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PT" sz="1800" kern="1200" dirty="0"/>
            <a:t>Novas formas de </a:t>
          </a:r>
          <a:r>
            <a:rPr lang="pt-PT" sz="1800" b="1" kern="1200" dirty="0"/>
            <a:t>armazenamento, gestão, curadoria e preservação </a:t>
          </a:r>
          <a:r>
            <a:rPr lang="pt-PT" sz="1800" kern="1200" dirty="0"/>
            <a:t>(arquivar vs. preservar)</a:t>
          </a:r>
          <a:endParaRPr lang="en-US" sz="1800" kern="1200" dirty="0"/>
        </a:p>
      </dsp:txBody>
      <dsp:txXfrm>
        <a:off x="34906" y="3230334"/>
        <a:ext cx="6019838" cy="645240"/>
      </dsp:txXfrm>
    </dsp:sp>
    <dsp:sp modelId="{E77BFEC4-1AF4-514A-A3EC-78D26A671E3F}">
      <dsp:nvSpPr>
        <dsp:cNvPr id="0" name=""/>
        <dsp:cNvSpPr/>
      </dsp:nvSpPr>
      <dsp:spPr>
        <a:xfrm>
          <a:off x="0" y="3962321"/>
          <a:ext cx="6089650" cy="7150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PT" sz="1800" kern="1200" dirty="0"/>
            <a:t>O grau e a velocidade da </a:t>
          </a:r>
          <a:r>
            <a:rPr lang="pt-PT" sz="1800" b="1" kern="1200" dirty="0"/>
            <a:t>obsolescência tecnológica</a:t>
          </a:r>
          <a:endParaRPr lang="en-US" sz="1800" kern="1200" dirty="0"/>
        </a:p>
      </dsp:txBody>
      <dsp:txXfrm>
        <a:off x="34906" y="3997227"/>
        <a:ext cx="6019838" cy="645240"/>
      </dsp:txXfrm>
    </dsp:sp>
    <dsp:sp modelId="{E135A06D-C917-FB4E-A4B8-66A0F99EF53D}">
      <dsp:nvSpPr>
        <dsp:cNvPr id="0" name=""/>
        <dsp:cNvSpPr/>
      </dsp:nvSpPr>
      <dsp:spPr>
        <a:xfrm>
          <a:off x="0" y="4729214"/>
          <a:ext cx="6089650" cy="7150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PT" sz="1800" kern="1200" dirty="0"/>
            <a:t>Uma nova </a:t>
          </a:r>
          <a:r>
            <a:rPr lang="pt-PT" sz="1800" b="1" kern="1200" dirty="0"/>
            <a:t>inteligência coletiva</a:t>
          </a:r>
          <a:r>
            <a:rPr lang="pt-PT" sz="1800" kern="1200" dirty="0"/>
            <a:t>?</a:t>
          </a:r>
          <a:endParaRPr lang="en-US" sz="1800" kern="1200" dirty="0"/>
        </a:p>
      </dsp:txBody>
      <dsp:txXfrm>
        <a:off x="34906" y="4764120"/>
        <a:ext cx="6019838" cy="645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FB0B3-17F4-E94E-80D1-B7EC3B315A49}">
      <dsp:nvSpPr>
        <dsp:cNvPr id="0" name=""/>
        <dsp:cNvSpPr/>
      </dsp:nvSpPr>
      <dsp:spPr>
        <a:xfrm>
          <a:off x="122506" y="2902"/>
          <a:ext cx="2783160" cy="166989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PT" sz="2200" kern="1200" dirty="0"/>
            <a:t>Melhor utilização de dados administrativos (e.g. saúde, educação, emprego, ciência)</a:t>
          </a:r>
          <a:endParaRPr lang="en-US" sz="2200" kern="1200" dirty="0"/>
        </a:p>
      </dsp:txBody>
      <dsp:txXfrm>
        <a:off x="122506" y="2902"/>
        <a:ext cx="2783160" cy="1669896"/>
      </dsp:txXfrm>
    </dsp:sp>
    <dsp:sp modelId="{7073F5EF-5BAA-BA47-9AC8-82ECD044752B}">
      <dsp:nvSpPr>
        <dsp:cNvPr id="0" name=""/>
        <dsp:cNvSpPr/>
      </dsp:nvSpPr>
      <dsp:spPr>
        <a:xfrm>
          <a:off x="3183983" y="2902"/>
          <a:ext cx="2783160" cy="166989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PT" sz="2200" kern="1200"/>
            <a:t>Apoio à tomada de decisão</a:t>
          </a:r>
          <a:endParaRPr lang="en-US" sz="2200" kern="1200"/>
        </a:p>
      </dsp:txBody>
      <dsp:txXfrm>
        <a:off x="3183983" y="2902"/>
        <a:ext cx="2783160" cy="1669896"/>
      </dsp:txXfrm>
    </dsp:sp>
    <dsp:sp modelId="{6BC80138-2752-4E43-B532-136781B822C4}">
      <dsp:nvSpPr>
        <dsp:cNvPr id="0" name=""/>
        <dsp:cNvSpPr/>
      </dsp:nvSpPr>
      <dsp:spPr>
        <a:xfrm>
          <a:off x="122506" y="1951114"/>
          <a:ext cx="2783160" cy="166989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PT" sz="2200" kern="1200"/>
            <a:t>Abertura Transparência</a:t>
          </a:r>
          <a:endParaRPr lang="en-US" sz="2200" kern="1200"/>
        </a:p>
      </dsp:txBody>
      <dsp:txXfrm>
        <a:off x="122506" y="1951114"/>
        <a:ext cx="2783160" cy="1669896"/>
      </dsp:txXfrm>
    </dsp:sp>
    <dsp:sp modelId="{C0FA694C-67D6-2549-93B5-0D6D410F7BF2}">
      <dsp:nvSpPr>
        <dsp:cNvPr id="0" name=""/>
        <dsp:cNvSpPr/>
      </dsp:nvSpPr>
      <dsp:spPr>
        <a:xfrm>
          <a:off x="3183983" y="1951114"/>
          <a:ext cx="2783160" cy="166989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PT" sz="2200" kern="1200"/>
            <a:t>Reutilização</a:t>
          </a:r>
          <a:endParaRPr lang="en-US" sz="2200" kern="1200"/>
        </a:p>
      </dsp:txBody>
      <dsp:txXfrm>
        <a:off x="3183983" y="1951114"/>
        <a:ext cx="2783160" cy="1669896"/>
      </dsp:txXfrm>
    </dsp:sp>
    <dsp:sp modelId="{C24D9BDA-0D17-304F-9437-38B8454F9DA9}">
      <dsp:nvSpPr>
        <dsp:cNvPr id="0" name=""/>
        <dsp:cNvSpPr/>
      </dsp:nvSpPr>
      <dsp:spPr>
        <a:xfrm>
          <a:off x="122506" y="3899326"/>
          <a:ext cx="2783160" cy="166989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PT" sz="2200" kern="1200"/>
            <a:t>Estatísticas</a:t>
          </a:r>
          <a:endParaRPr lang="en-US" sz="2200" kern="1200"/>
        </a:p>
      </dsp:txBody>
      <dsp:txXfrm>
        <a:off x="122506" y="3899326"/>
        <a:ext cx="2783160" cy="1669896"/>
      </dsp:txXfrm>
    </dsp:sp>
    <dsp:sp modelId="{0028206A-5185-7E49-B7F9-EF914F3AA861}">
      <dsp:nvSpPr>
        <dsp:cNvPr id="0" name=""/>
        <dsp:cNvSpPr/>
      </dsp:nvSpPr>
      <dsp:spPr>
        <a:xfrm>
          <a:off x="3183983" y="3899326"/>
          <a:ext cx="2783160" cy="166989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PT" sz="2200" kern="1200"/>
            <a:t>Utilização eficiente de recursos (ex. resíduos, água, poluição, planeamento urbano)</a:t>
          </a:r>
          <a:endParaRPr lang="en-US" sz="2200" kern="1200"/>
        </a:p>
      </dsp:txBody>
      <dsp:txXfrm>
        <a:off x="3183983" y="3899326"/>
        <a:ext cx="2783160" cy="16698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511E6-D0AC-A34B-83A7-8B7FCEDD79A2}">
      <dsp:nvSpPr>
        <dsp:cNvPr id="0" name=""/>
        <dsp:cNvSpPr/>
      </dsp:nvSpPr>
      <dsp:spPr>
        <a:xfrm>
          <a:off x="0" y="113433"/>
          <a:ext cx="6089650" cy="128663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PT" sz="2300" kern="1200" dirty="0"/>
            <a:t>O elevado risco da perda de informação, da nossa história, memória e identidade</a:t>
          </a:r>
          <a:endParaRPr lang="en-US" sz="2300" kern="1200" dirty="0"/>
        </a:p>
      </dsp:txBody>
      <dsp:txXfrm>
        <a:off x="62808" y="176241"/>
        <a:ext cx="5964034" cy="1161018"/>
      </dsp:txXfrm>
    </dsp:sp>
    <dsp:sp modelId="{E720A397-6A7E-C44E-ABA6-3B9A250480E2}">
      <dsp:nvSpPr>
        <dsp:cNvPr id="0" name=""/>
        <dsp:cNvSpPr/>
      </dsp:nvSpPr>
      <dsp:spPr>
        <a:xfrm>
          <a:off x="0" y="1466308"/>
          <a:ext cx="6089650" cy="128663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PT" sz="2300" kern="1200" dirty="0"/>
            <a:t>Recursos de informação e expressão criativa em formato digital - um novo legado, a herança/património digital. </a:t>
          </a:r>
          <a:endParaRPr lang="en-US" sz="2300" kern="1200" dirty="0"/>
        </a:p>
      </dsp:txBody>
      <dsp:txXfrm>
        <a:off x="62808" y="1529116"/>
        <a:ext cx="5964034" cy="1161018"/>
      </dsp:txXfrm>
    </dsp:sp>
    <dsp:sp modelId="{58D420FA-F802-894A-8D50-B7D80FDC1E32}">
      <dsp:nvSpPr>
        <dsp:cNvPr id="0" name=""/>
        <dsp:cNvSpPr/>
      </dsp:nvSpPr>
      <dsp:spPr>
        <a:xfrm>
          <a:off x="0" y="2819182"/>
          <a:ext cx="6089650" cy="128663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PT" sz="2300" kern="1200"/>
            <a:t>Vulnerabilidade e efemeridade</a:t>
          </a:r>
          <a:endParaRPr lang="en-US" sz="2300" kern="1200"/>
        </a:p>
      </dsp:txBody>
      <dsp:txXfrm>
        <a:off x="62808" y="2881990"/>
        <a:ext cx="5964034" cy="1161018"/>
      </dsp:txXfrm>
    </dsp:sp>
    <dsp:sp modelId="{C6DD1CD2-B6FC-BB4C-A042-CA53F08A7E96}">
      <dsp:nvSpPr>
        <dsp:cNvPr id="0" name=""/>
        <dsp:cNvSpPr/>
      </dsp:nvSpPr>
      <dsp:spPr>
        <a:xfrm>
          <a:off x="0" y="4172056"/>
          <a:ext cx="6089650" cy="128663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PT" sz="2300" kern="1200"/>
            <a:t>Responsabilidade coletiva para a preservação do património digital em benefício das gerações presentes e futuras</a:t>
          </a:r>
          <a:endParaRPr lang="en-US" sz="2300" kern="1200"/>
        </a:p>
      </dsp:txBody>
      <dsp:txXfrm>
        <a:off x="62808" y="4234864"/>
        <a:ext cx="5964034" cy="11610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BB373-763E-3241-9103-F09F8B1EE6BF}">
      <dsp:nvSpPr>
        <dsp:cNvPr id="0" name=""/>
        <dsp:cNvSpPr/>
      </dsp:nvSpPr>
      <dsp:spPr>
        <a:xfrm>
          <a:off x="0" y="0"/>
          <a:ext cx="60896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8F873FD-1827-6547-B172-27BB2AF03A7B}">
      <dsp:nvSpPr>
        <dsp:cNvPr id="0" name=""/>
        <dsp:cNvSpPr/>
      </dsp:nvSpPr>
      <dsp:spPr>
        <a:xfrm>
          <a:off x="0" y="0"/>
          <a:ext cx="6089650"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“the access to digital heritage materials, especially those in the public domain, should be free of unreasonable restrictions. At the same time, sensitive and personal information should be protected from any form of intrusion.” </a:t>
          </a:r>
        </a:p>
      </dsp:txBody>
      <dsp:txXfrm>
        <a:off x="0" y="0"/>
        <a:ext cx="6089650" cy="2786062"/>
      </dsp:txXfrm>
    </dsp:sp>
    <dsp:sp modelId="{B22ADA03-9087-FE4F-8A26-796C5238F9D4}">
      <dsp:nvSpPr>
        <dsp:cNvPr id="0" name=""/>
        <dsp:cNvSpPr/>
      </dsp:nvSpPr>
      <dsp:spPr>
        <a:xfrm>
          <a:off x="0" y="2786062"/>
          <a:ext cx="60896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5DA10C6-2DB4-4547-8E39-DB7E016FCE1F}">
      <dsp:nvSpPr>
        <dsp:cNvPr id="0" name=""/>
        <dsp:cNvSpPr/>
      </dsp:nvSpPr>
      <dsp:spPr>
        <a:xfrm>
          <a:off x="0" y="2786062"/>
          <a:ext cx="6089650"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i="1" kern="1200" dirty="0"/>
            <a:t>“Member States may wish to cooperate with relevant organizations and institutions in encouraging a legal and practical environment which will maximize accessibility of the digital heritage. A fair balance between the legitimate rights of creators and other rights holders and the interests of the public to access digital heritage materials should be reaffirmed and promoted</a:t>
          </a:r>
          <a:r>
            <a:rPr lang="en-US" sz="2200" kern="1200" dirty="0"/>
            <a:t>.” </a:t>
          </a:r>
        </a:p>
      </dsp:txBody>
      <dsp:txXfrm>
        <a:off x="0" y="2786062"/>
        <a:ext cx="6089650" cy="27860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61A6-EB3C-3948-97EC-83D71C7DDBD5}">
      <dsp:nvSpPr>
        <dsp:cNvPr id="0" name=""/>
        <dsp:cNvSpPr/>
      </dsp:nvSpPr>
      <dsp:spPr>
        <a:xfrm>
          <a:off x="0" y="29542"/>
          <a:ext cx="6089650" cy="6236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PT" sz="2600" kern="1200" dirty="0"/>
            <a:t>Infraestruturas adequadas</a:t>
          </a:r>
          <a:endParaRPr lang="en-US" sz="2600" kern="1200" dirty="0"/>
        </a:p>
      </dsp:txBody>
      <dsp:txXfrm>
        <a:off x="30442" y="59984"/>
        <a:ext cx="6028766" cy="562726"/>
      </dsp:txXfrm>
    </dsp:sp>
    <dsp:sp modelId="{3243147B-8880-194E-8AD4-5280023439BE}">
      <dsp:nvSpPr>
        <dsp:cNvPr id="0" name=""/>
        <dsp:cNvSpPr/>
      </dsp:nvSpPr>
      <dsp:spPr>
        <a:xfrm>
          <a:off x="0" y="728032"/>
          <a:ext cx="6089650" cy="6236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PT" sz="2600" kern="1200" dirty="0"/>
            <a:t>Financiamento</a:t>
          </a:r>
          <a:endParaRPr lang="en-US" sz="2600" kern="1200" dirty="0"/>
        </a:p>
      </dsp:txBody>
      <dsp:txXfrm>
        <a:off x="30442" y="758474"/>
        <a:ext cx="6028766" cy="562726"/>
      </dsp:txXfrm>
    </dsp:sp>
    <dsp:sp modelId="{6EA65B56-55EE-9642-9A80-25BD303126CB}">
      <dsp:nvSpPr>
        <dsp:cNvPr id="0" name=""/>
        <dsp:cNvSpPr/>
      </dsp:nvSpPr>
      <dsp:spPr>
        <a:xfrm>
          <a:off x="0" y="1426522"/>
          <a:ext cx="6089650" cy="6236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PT" sz="2600" kern="1200"/>
            <a:t>Novas metodologias de investigação</a:t>
          </a:r>
          <a:endParaRPr lang="pt-PT" sz="2600" kern="1200" dirty="0"/>
        </a:p>
      </dsp:txBody>
      <dsp:txXfrm>
        <a:off x="30442" y="1456964"/>
        <a:ext cx="6028766" cy="562726"/>
      </dsp:txXfrm>
    </dsp:sp>
    <dsp:sp modelId="{811852EB-6D53-BD45-A269-808AAC01D0BF}">
      <dsp:nvSpPr>
        <dsp:cNvPr id="0" name=""/>
        <dsp:cNvSpPr/>
      </dsp:nvSpPr>
      <dsp:spPr>
        <a:xfrm>
          <a:off x="0" y="2125012"/>
          <a:ext cx="6089650" cy="6236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PT" sz="2600" kern="1200"/>
            <a:t>Especificidades disciplinares</a:t>
          </a:r>
          <a:endParaRPr lang="pt-PT" sz="2600" kern="1200" dirty="0"/>
        </a:p>
      </dsp:txBody>
      <dsp:txXfrm>
        <a:off x="30442" y="2155454"/>
        <a:ext cx="6028766" cy="562726"/>
      </dsp:txXfrm>
    </dsp:sp>
    <dsp:sp modelId="{227FEB55-6987-C749-BDE1-0BE2C4452E3B}">
      <dsp:nvSpPr>
        <dsp:cNvPr id="0" name=""/>
        <dsp:cNvSpPr/>
      </dsp:nvSpPr>
      <dsp:spPr>
        <a:xfrm>
          <a:off x="0" y="2823502"/>
          <a:ext cx="6089650" cy="6236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PT" sz="2600" kern="1200"/>
            <a:t>Armazenamento</a:t>
          </a:r>
          <a:endParaRPr lang="pt-PT" sz="2600" kern="1200" dirty="0"/>
        </a:p>
      </dsp:txBody>
      <dsp:txXfrm>
        <a:off x="30442" y="2853944"/>
        <a:ext cx="6028766" cy="562726"/>
      </dsp:txXfrm>
    </dsp:sp>
    <dsp:sp modelId="{B4883914-0ADA-FA44-B35C-CBB393E1269C}">
      <dsp:nvSpPr>
        <dsp:cNvPr id="0" name=""/>
        <dsp:cNvSpPr/>
      </dsp:nvSpPr>
      <dsp:spPr>
        <a:xfrm>
          <a:off x="0" y="3521992"/>
          <a:ext cx="6089650" cy="6236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PT" sz="2600" kern="1200"/>
            <a:t>Curadoria e preservação</a:t>
          </a:r>
          <a:endParaRPr lang="pt-PT" sz="2600" kern="1200" dirty="0"/>
        </a:p>
      </dsp:txBody>
      <dsp:txXfrm>
        <a:off x="30442" y="3552434"/>
        <a:ext cx="6028766" cy="562726"/>
      </dsp:txXfrm>
    </dsp:sp>
    <dsp:sp modelId="{F15B80BE-13DF-F440-9567-7D8E00CE47EE}">
      <dsp:nvSpPr>
        <dsp:cNvPr id="0" name=""/>
        <dsp:cNvSpPr/>
      </dsp:nvSpPr>
      <dsp:spPr>
        <a:xfrm>
          <a:off x="0" y="4220482"/>
          <a:ext cx="6089650" cy="6236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PT" sz="2600" kern="1200"/>
            <a:t>Propriedade intelectual</a:t>
          </a:r>
          <a:endParaRPr lang="pt-PT" sz="2600" kern="1200" dirty="0"/>
        </a:p>
      </dsp:txBody>
      <dsp:txXfrm>
        <a:off x="30442" y="4250924"/>
        <a:ext cx="6028766" cy="562726"/>
      </dsp:txXfrm>
    </dsp:sp>
    <dsp:sp modelId="{EE615AB8-BA67-8A42-9105-1CD13F7FD67B}">
      <dsp:nvSpPr>
        <dsp:cNvPr id="0" name=""/>
        <dsp:cNvSpPr/>
      </dsp:nvSpPr>
      <dsp:spPr>
        <a:xfrm>
          <a:off x="0" y="4918972"/>
          <a:ext cx="6089650" cy="6236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PT" sz="2600" kern="1200"/>
            <a:t>Formação / Competências</a:t>
          </a:r>
        </a:p>
      </dsp:txBody>
      <dsp:txXfrm>
        <a:off x="30442" y="4949414"/>
        <a:ext cx="6028766" cy="5627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FB0B3-17F4-E94E-80D1-B7EC3B315A49}">
      <dsp:nvSpPr>
        <dsp:cNvPr id="0" name=""/>
        <dsp:cNvSpPr/>
      </dsp:nvSpPr>
      <dsp:spPr>
        <a:xfrm>
          <a:off x="743" y="901631"/>
          <a:ext cx="2899125" cy="173947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PT" sz="2700" kern="1200"/>
            <a:t>OCDE</a:t>
          </a:r>
          <a:endParaRPr lang="en-US" sz="2700" kern="1200" dirty="0"/>
        </a:p>
      </dsp:txBody>
      <dsp:txXfrm>
        <a:off x="743" y="901631"/>
        <a:ext cx="2899125" cy="1739475"/>
      </dsp:txXfrm>
    </dsp:sp>
    <dsp:sp modelId="{8A775B9E-1DA3-3B45-87CB-CCA7BAF43E39}">
      <dsp:nvSpPr>
        <dsp:cNvPr id="0" name=""/>
        <dsp:cNvSpPr/>
      </dsp:nvSpPr>
      <dsp:spPr>
        <a:xfrm>
          <a:off x="3189781" y="901631"/>
          <a:ext cx="2899125" cy="173947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pt-PT" sz="2700" kern="1200"/>
            <a:t>Comissão Europeia</a:t>
          </a:r>
          <a:endParaRPr lang="pt-PT" sz="2700" kern="1200" dirty="0"/>
        </a:p>
        <a:p>
          <a:pPr marL="228600" lvl="1" indent="-228600" algn="l" defTabSz="933450">
            <a:lnSpc>
              <a:spcPct val="90000"/>
            </a:lnSpc>
            <a:spcBef>
              <a:spcPct val="0"/>
            </a:spcBef>
            <a:spcAft>
              <a:spcPct val="15000"/>
            </a:spcAft>
            <a:buChar char="•"/>
          </a:pPr>
          <a:r>
            <a:rPr lang="pt-PT" sz="2100" kern="1200"/>
            <a:t>ESFRI</a:t>
          </a:r>
          <a:endParaRPr lang="pt-PT" sz="2100" kern="1200" dirty="0"/>
        </a:p>
        <a:p>
          <a:pPr marL="228600" lvl="1" indent="-228600" algn="l" defTabSz="933450">
            <a:lnSpc>
              <a:spcPct val="90000"/>
            </a:lnSpc>
            <a:spcBef>
              <a:spcPct val="0"/>
            </a:spcBef>
            <a:spcAft>
              <a:spcPct val="15000"/>
            </a:spcAft>
            <a:buChar char="•"/>
          </a:pPr>
          <a:r>
            <a:rPr lang="pt-PT" sz="2100" kern="1200"/>
            <a:t>European Open Science Cloud</a:t>
          </a:r>
          <a:endParaRPr lang="pt-PT" sz="2100" kern="1200" dirty="0"/>
        </a:p>
      </dsp:txBody>
      <dsp:txXfrm>
        <a:off x="3189781" y="901631"/>
        <a:ext cx="2899125" cy="1739475"/>
      </dsp:txXfrm>
    </dsp:sp>
    <dsp:sp modelId="{544303A3-5282-1342-8991-28101D6433A3}">
      <dsp:nvSpPr>
        <dsp:cNvPr id="0" name=""/>
        <dsp:cNvSpPr/>
      </dsp:nvSpPr>
      <dsp:spPr>
        <a:xfrm>
          <a:off x="743" y="2931018"/>
          <a:ext cx="2899125" cy="173947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PT" sz="2700" kern="1200"/>
            <a:t>Research Data Alliance</a:t>
          </a:r>
          <a:endParaRPr lang="pt-PT" sz="2700" kern="1200" dirty="0"/>
        </a:p>
      </dsp:txBody>
      <dsp:txXfrm>
        <a:off x="743" y="2931018"/>
        <a:ext cx="2899125" cy="1739475"/>
      </dsp:txXfrm>
    </dsp:sp>
    <dsp:sp modelId="{EA28B7F3-8F89-CC48-AEAB-C07E1D00666A}">
      <dsp:nvSpPr>
        <dsp:cNvPr id="0" name=""/>
        <dsp:cNvSpPr/>
      </dsp:nvSpPr>
      <dsp:spPr>
        <a:xfrm>
          <a:off x="3189781" y="2931018"/>
          <a:ext cx="2899125" cy="173947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PT" sz="2700" kern="1200"/>
            <a:t>Outras iniciativas</a:t>
          </a:r>
          <a:endParaRPr lang="pt-PT" sz="2700" kern="1200" dirty="0"/>
        </a:p>
      </dsp:txBody>
      <dsp:txXfrm>
        <a:off x="3189781" y="2931018"/>
        <a:ext cx="2899125" cy="1739475"/>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E10EE-8392-344E-9678-5F447CB83A65}" type="datetimeFigureOut">
              <a:rPr lang="pt-PT" smtClean="0"/>
              <a:pPr/>
              <a:t>12/07/18</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951F7-0D55-4645-9E22-A79528481D3E}" type="slidenum">
              <a:rPr lang="pt-PT" smtClean="0"/>
              <a:pPr/>
              <a:t>‹nº›</a:t>
            </a:fld>
            <a:endParaRPr lang="pt-PT"/>
          </a:p>
        </p:txBody>
      </p:sp>
    </p:spTree>
    <p:extLst>
      <p:ext uri="{BB962C8B-B14F-4D97-AF65-F5344CB8AC3E}">
        <p14:creationId xmlns:p14="http://schemas.microsoft.com/office/powerpoint/2010/main" val="1227815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5DEE17-16F8-3743-8E60-38E7B0823181}"/>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D6EA0518-3389-C945-82DD-E64A03BFAA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5C9B5CEA-6252-B646-90E6-86F5ACF6DA9A}"/>
              </a:ext>
            </a:extLst>
          </p:cNvPr>
          <p:cNvSpPr>
            <a:spLocks noGrp="1"/>
          </p:cNvSpPr>
          <p:nvPr>
            <p:ph type="dt" sz="half" idx="10"/>
          </p:nvPr>
        </p:nvSpPr>
        <p:spPr/>
        <p:txBody>
          <a:bodyPr/>
          <a:lstStyle/>
          <a:p>
            <a:fld id="{7ABDDD39-5924-4142-817F-A17EB642D47D}" type="datetimeFigureOut">
              <a:rPr lang="pt-PT" smtClean="0"/>
              <a:pPr/>
              <a:t>12/07/18</a:t>
            </a:fld>
            <a:endParaRPr lang="pt-PT"/>
          </a:p>
        </p:txBody>
      </p:sp>
      <p:sp>
        <p:nvSpPr>
          <p:cNvPr id="5" name="Marcador de Posição do Rodapé 4">
            <a:extLst>
              <a:ext uri="{FF2B5EF4-FFF2-40B4-BE49-F238E27FC236}">
                <a16:creationId xmlns:a16="http://schemas.microsoft.com/office/drawing/2014/main" id="{A83FB1DE-513D-A843-B227-A7BDBFABF84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B5499B8C-2236-E046-86BB-9E61702C9BF9}"/>
              </a:ext>
            </a:extLst>
          </p:cNvPr>
          <p:cNvSpPr>
            <a:spLocks noGrp="1"/>
          </p:cNvSpPr>
          <p:nvPr>
            <p:ph type="sldNum" sz="quarter" idx="12"/>
          </p:nvPr>
        </p:nvSpPr>
        <p:spPr/>
        <p:txBody>
          <a:bodyPr/>
          <a:lstStyle/>
          <a:p>
            <a:fld id="{77696F5E-0BD8-2A48-987E-C7B98B015E9B}" type="slidenum">
              <a:rPr lang="pt-PT" smtClean="0"/>
              <a:pPr/>
              <a:t>‹nº›</a:t>
            </a:fld>
            <a:endParaRPr lang="pt-PT"/>
          </a:p>
        </p:txBody>
      </p:sp>
    </p:spTree>
    <p:extLst>
      <p:ext uri="{BB962C8B-B14F-4D97-AF65-F5344CB8AC3E}">
        <p14:creationId xmlns:p14="http://schemas.microsoft.com/office/powerpoint/2010/main" val="3449049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44E1B-4792-B941-AEFE-A97A9D15C415}"/>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F5ABD338-AC7C-4D48-BBA8-A9BF35E629AC}"/>
              </a:ext>
            </a:extLst>
          </p:cNvPr>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CCB823C-5E20-0444-9F16-5E343F7E6041}"/>
              </a:ext>
            </a:extLst>
          </p:cNvPr>
          <p:cNvSpPr>
            <a:spLocks noGrp="1"/>
          </p:cNvSpPr>
          <p:nvPr>
            <p:ph type="dt" sz="half" idx="10"/>
          </p:nvPr>
        </p:nvSpPr>
        <p:spPr/>
        <p:txBody>
          <a:bodyPr/>
          <a:lstStyle/>
          <a:p>
            <a:fld id="{7ABDDD39-5924-4142-817F-A17EB642D47D}" type="datetimeFigureOut">
              <a:rPr lang="pt-PT" smtClean="0"/>
              <a:pPr/>
              <a:t>12/07/18</a:t>
            </a:fld>
            <a:endParaRPr lang="pt-PT"/>
          </a:p>
        </p:txBody>
      </p:sp>
      <p:sp>
        <p:nvSpPr>
          <p:cNvPr id="5" name="Marcador de Posição do Rodapé 4">
            <a:extLst>
              <a:ext uri="{FF2B5EF4-FFF2-40B4-BE49-F238E27FC236}">
                <a16:creationId xmlns:a16="http://schemas.microsoft.com/office/drawing/2014/main" id="{846513F9-D12B-C94F-B4EA-71B69B799FA8}"/>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BAF0ACC5-B21E-4F4C-87C7-4EC77F640636}"/>
              </a:ext>
            </a:extLst>
          </p:cNvPr>
          <p:cNvSpPr>
            <a:spLocks noGrp="1"/>
          </p:cNvSpPr>
          <p:nvPr>
            <p:ph type="sldNum" sz="quarter" idx="12"/>
          </p:nvPr>
        </p:nvSpPr>
        <p:spPr/>
        <p:txBody>
          <a:bodyPr/>
          <a:lstStyle/>
          <a:p>
            <a:fld id="{77696F5E-0BD8-2A48-987E-C7B98B015E9B}" type="slidenum">
              <a:rPr lang="pt-PT" smtClean="0"/>
              <a:pPr/>
              <a:t>‹nº›</a:t>
            </a:fld>
            <a:endParaRPr lang="pt-PT"/>
          </a:p>
        </p:txBody>
      </p:sp>
    </p:spTree>
    <p:extLst>
      <p:ext uri="{BB962C8B-B14F-4D97-AF65-F5344CB8AC3E}">
        <p14:creationId xmlns:p14="http://schemas.microsoft.com/office/powerpoint/2010/main" val="207315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EE6F471-89AE-3F41-9DF7-86385C6E92BD}"/>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79FB2721-A7D0-954C-9071-961DA9EAAEA7}"/>
              </a:ext>
            </a:extLst>
          </p:cNvPr>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A957E74D-F093-7046-9D9C-5C701FD807FC}"/>
              </a:ext>
            </a:extLst>
          </p:cNvPr>
          <p:cNvSpPr>
            <a:spLocks noGrp="1"/>
          </p:cNvSpPr>
          <p:nvPr>
            <p:ph type="dt" sz="half" idx="10"/>
          </p:nvPr>
        </p:nvSpPr>
        <p:spPr/>
        <p:txBody>
          <a:bodyPr/>
          <a:lstStyle/>
          <a:p>
            <a:fld id="{7ABDDD39-5924-4142-817F-A17EB642D47D}" type="datetimeFigureOut">
              <a:rPr lang="pt-PT" smtClean="0"/>
              <a:pPr/>
              <a:t>12/07/18</a:t>
            </a:fld>
            <a:endParaRPr lang="pt-PT"/>
          </a:p>
        </p:txBody>
      </p:sp>
      <p:sp>
        <p:nvSpPr>
          <p:cNvPr id="5" name="Marcador de Posição do Rodapé 4">
            <a:extLst>
              <a:ext uri="{FF2B5EF4-FFF2-40B4-BE49-F238E27FC236}">
                <a16:creationId xmlns:a16="http://schemas.microsoft.com/office/drawing/2014/main" id="{CBFECFF5-59D8-C54D-A23E-A20DAF920F6F}"/>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EF593BB0-23A0-0443-9F88-1CC465FFC4FC}"/>
              </a:ext>
            </a:extLst>
          </p:cNvPr>
          <p:cNvSpPr>
            <a:spLocks noGrp="1"/>
          </p:cNvSpPr>
          <p:nvPr>
            <p:ph type="sldNum" sz="quarter" idx="12"/>
          </p:nvPr>
        </p:nvSpPr>
        <p:spPr/>
        <p:txBody>
          <a:bodyPr/>
          <a:lstStyle/>
          <a:p>
            <a:fld id="{77696F5E-0BD8-2A48-987E-C7B98B015E9B}" type="slidenum">
              <a:rPr lang="pt-PT" smtClean="0"/>
              <a:pPr/>
              <a:t>‹nº›</a:t>
            </a:fld>
            <a:endParaRPr lang="pt-PT"/>
          </a:p>
        </p:txBody>
      </p:sp>
    </p:spTree>
    <p:extLst>
      <p:ext uri="{BB962C8B-B14F-4D97-AF65-F5344CB8AC3E}">
        <p14:creationId xmlns:p14="http://schemas.microsoft.com/office/powerpoint/2010/main" val="1435541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9B0C9D-BF66-9B41-A77A-202C6715E003}"/>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11892136-2474-9B4F-A6AC-4B985DC7631C}"/>
              </a:ext>
            </a:extLst>
          </p:cNvPr>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CEE5C9EC-7766-A849-A348-8B051960ABE3}"/>
              </a:ext>
            </a:extLst>
          </p:cNvPr>
          <p:cNvSpPr>
            <a:spLocks noGrp="1"/>
          </p:cNvSpPr>
          <p:nvPr>
            <p:ph type="dt" sz="half" idx="10"/>
          </p:nvPr>
        </p:nvSpPr>
        <p:spPr/>
        <p:txBody>
          <a:bodyPr/>
          <a:lstStyle/>
          <a:p>
            <a:fld id="{7ABDDD39-5924-4142-817F-A17EB642D47D}" type="datetimeFigureOut">
              <a:rPr lang="pt-PT" smtClean="0"/>
              <a:pPr/>
              <a:t>12/07/18</a:t>
            </a:fld>
            <a:endParaRPr lang="pt-PT"/>
          </a:p>
        </p:txBody>
      </p:sp>
      <p:sp>
        <p:nvSpPr>
          <p:cNvPr id="5" name="Marcador de Posição do Rodapé 4">
            <a:extLst>
              <a:ext uri="{FF2B5EF4-FFF2-40B4-BE49-F238E27FC236}">
                <a16:creationId xmlns:a16="http://schemas.microsoft.com/office/drawing/2014/main" id="{23FFC620-1BA8-5348-A851-8E2437E4F6F0}"/>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859C4A99-97C8-3445-9466-6B41422579A6}"/>
              </a:ext>
            </a:extLst>
          </p:cNvPr>
          <p:cNvSpPr>
            <a:spLocks noGrp="1"/>
          </p:cNvSpPr>
          <p:nvPr>
            <p:ph type="sldNum" sz="quarter" idx="12"/>
          </p:nvPr>
        </p:nvSpPr>
        <p:spPr/>
        <p:txBody>
          <a:bodyPr/>
          <a:lstStyle/>
          <a:p>
            <a:fld id="{77696F5E-0BD8-2A48-987E-C7B98B015E9B}" type="slidenum">
              <a:rPr lang="pt-PT" smtClean="0"/>
              <a:pPr/>
              <a:t>‹nº›</a:t>
            </a:fld>
            <a:endParaRPr lang="pt-PT"/>
          </a:p>
        </p:txBody>
      </p:sp>
    </p:spTree>
    <p:extLst>
      <p:ext uri="{BB962C8B-B14F-4D97-AF65-F5344CB8AC3E}">
        <p14:creationId xmlns:p14="http://schemas.microsoft.com/office/powerpoint/2010/main" val="374782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445F6-BF95-C54F-B2EE-FDF72DC34717}"/>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BE783C91-5660-A346-81EB-8BBB26BEB3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a:extLst>
              <a:ext uri="{FF2B5EF4-FFF2-40B4-BE49-F238E27FC236}">
                <a16:creationId xmlns:a16="http://schemas.microsoft.com/office/drawing/2014/main" id="{D28820AE-91E8-6C4F-8CED-8837B5D4B609}"/>
              </a:ext>
            </a:extLst>
          </p:cNvPr>
          <p:cNvSpPr>
            <a:spLocks noGrp="1"/>
          </p:cNvSpPr>
          <p:nvPr>
            <p:ph type="dt" sz="half" idx="10"/>
          </p:nvPr>
        </p:nvSpPr>
        <p:spPr/>
        <p:txBody>
          <a:bodyPr/>
          <a:lstStyle/>
          <a:p>
            <a:fld id="{7ABDDD39-5924-4142-817F-A17EB642D47D}" type="datetimeFigureOut">
              <a:rPr lang="pt-PT" smtClean="0"/>
              <a:pPr/>
              <a:t>12/07/18</a:t>
            </a:fld>
            <a:endParaRPr lang="pt-PT"/>
          </a:p>
        </p:txBody>
      </p:sp>
      <p:sp>
        <p:nvSpPr>
          <p:cNvPr id="5" name="Marcador de Posição do Rodapé 4">
            <a:extLst>
              <a:ext uri="{FF2B5EF4-FFF2-40B4-BE49-F238E27FC236}">
                <a16:creationId xmlns:a16="http://schemas.microsoft.com/office/drawing/2014/main" id="{69CD2623-BB0E-204B-883B-31CA9B44BF25}"/>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98C3E74D-8C9C-E746-B74C-FBBBCF0CE3FF}"/>
              </a:ext>
            </a:extLst>
          </p:cNvPr>
          <p:cNvSpPr>
            <a:spLocks noGrp="1"/>
          </p:cNvSpPr>
          <p:nvPr>
            <p:ph type="sldNum" sz="quarter" idx="12"/>
          </p:nvPr>
        </p:nvSpPr>
        <p:spPr/>
        <p:txBody>
          <a:bodyPr/>
          <a:lstStyle/>
          <a:p>
            <a:fld id="{77696F5E-0BD8-2A48-987E-C7B98B015E9B}" type="slidenum">
              <a:rPr lang="pt-PT" smtClean="0"/>
              <a:pPr/>
              <a:t>‹nº›</a:t>
            </a:fld>
            <a:endParaRPr lang="pt-PT"/>
          </a:p>
        </p:txBody>
      </p:sp>
    </p:spTree>
    <p:extLst>
      <p:ext uri="{BB962C8B-B14F-4D97-AF65-F5344CB8AC3E}">
        <p14:creationId xmlns:p14="http://schemas.microsoft.com/office/powerpoint/2010/main" val="150379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15B2F-7C58-BB47-9F04-781963E9A5C9}"/>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AC128F73-E21C-044A-9C93-FFA11D005B1A}"/>
              </a:ext>
            </a:extLst>
          </p:cNvPr>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6AAAB0CA-AEE4-5F47-9990-436DD8E1507D}"/>
              </a:ext>
            </a:extLst>
          </p:cNvPr>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3CAA26EE-512E-3648-86AE-E0B3CE599FDB}"/>
              </a:ext>
            </a:extLst>
          </p:cNvPr>
          <p:cNvSpPr>
            <a:spLocks noGrp="1"/>
          </p:cNvSpPr>
          <p:nvPr>
            <p:ph type="dt" sz="half" idx="10"/>
          </p:nvPr>
        </p:nvSpPr>
        <p:spPr/>
        <p:txBody>
          <a:bodyPr/>
          <a:lstStyle/>
          <a:p>
            <a:fld id="{7ABDDD39-5924-4142-817F-A17EB642D47D}" type="datetimeFigureOut">
              <a:rPr lang="pt-PT" smtClean="0"/>
              <a:pPr/>
              <a:t>12/07/18</a:t>
            </a:fld>
            <a:endParaRPr lang="pt-PT"/>
          </a:p>
        </p:txBody>
      </p:sp>
      <p:sp>
        <p:nvSpPr>
          <p:cNvPr id="6" name="Marcador de Posição do Rodapé 5">
            <a:extLst>
              <a:ext uri="{FF2B5EF4-FFF2-40B4-BE49-F238E27FC236}">
                <a16:creationId xmlns:a16="http://schemas.microsoft.com/office/drawing/2014/main" id="{475A7D16-F6C6-0845-9F50-541E8B3C5D86}"/>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3F9F7477-9A7E-2042-8B04-71DF5843A7C7}"/>
              </a:ext>
            </a:extLst>
          </p:cNvPr>
          <p:cNvSpPr>
            <a:spLocks noGrp="1"/>
          </p:cNvSpPr>
          <p:nvPr>
            <p:ph type="sldNum" sz="quarter" idx="12"/>
          </p:nvPr>
        </p:nvSpPr>
        <p:spPr/>
        <p:txBody>
          <a:bodyPr/>
          <a:lstStyle/>
          <a:p>
            <a:fld id="{77696F5E-0BD8-2A48-987E-C7B98B015E9B}" type="slidenum">
              <a:rPr lang="pt-PT" smtClean="0"/>
              <a:pPr/>
              <a:t>‹nº›</a:t>
            </a:fld>
            <a:endParaRPr lang="pt-PT"/>
          </a:p>
        </p:txBody>
      </p:sp>
    </p:spTree>
    <p:extLst>
      <p:ext uri="{BB962C8B-B14F-4D97-AF65-F5344CB8AC3E}">
        <p14:creationId xmlns:p14="http://schemas.microsoft.com/office/powerpoint/2010/main" val="323188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CF3EEB-6747-7545-A42A-BC1B222E97B1}"/>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3D02D46E-B360-E140-B8E3-CA53A7482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a:extLst>
              <a:ext uri="{FF2B5EF4-FFF2-40B4-BE49-F238E27FC236}">
                <a16:creationId xmlns:a16="http://schemas.microsoft.com/office/drawing/2014/main" id="{E33D7E7B-F6A8-8C46-8EAA-AA71BDFDF6B5}"/>
              </a:ext>
            </a:extLst>
          </p:cNvPr>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73CA500C-2026-B541-84A9-1923C08F4A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a:extLst>
              <a:ext uri="{FF2B5EF4-FFF2-40B4-BE49-F238E27FC236}">
                <a16:creationId xmlns:a16="http://schemas.microsoft.com/office/drawing/2014/main" id="{CB48A697-0BE6-DD4F-9794-A92C554BB1CC}"/>
              </a:ext>
            </a:extLst>
          </p:cNvPr>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0ADF8B60-AACA-084D-89EF-79F73950CA79}"/>
              </a:ext>
            </a:extLst>
          </p:cNvPr>
          <p:cNvSpPr>
            <a:spLocks noGrp="1"/>
          </p:cNvSpPr>
          <p:nvPr>
            <p:ph type="dt" sz="half" idx="10"/>
          </p:nvPr>
        </p:nvSpPr>
        <p:spPr/>
        <p:txBody>
          <a:bodyPr/>
          <a:lstStyle/>
          <a:p>
            <a:fld id="{7ABDDD39-5924-4142-817F-A17EB642D47D}" type="datetimeFigureOut">
              <a:rPr lang="pt-PT" smtClean="0"/>
              <a:pPr/>
              <a:t>12/07/18</a:t>
            </a:fld>
            <a:endParaRPr lang="pt-PT"/>
          </a:p>
        </p:txBody>
      </p:sp>
      <p:sp>
        <p:nvSpPr>
          <p:cNvPr id="8" name="Marcador de Posição do Rodapé 7">
            <a:extLst>
              <a:ext uri="{FF2B5EF4-FFF2-40B4-BE49-F238E27FC236}">
                <a16:creationId xmlns:a16="http://schemas.microsoft.com/office/drawing/2014/main" id="{E58E1110-4899-B448-A19E-D8C38365C61C}"/>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5C9519BE-ED25-ED4E-8B65-897C2878B65C}"/>
              </a:ext>
            </a:extLst>
          </p:cNvPr>
          <p:cNvSpPr>
            <a:spLocks noGrp="1"/>
          </p:cNvSpPr>
          <p:nvPr>
            <p:ph type="sldNum" sz="quarter" idx="12"/>
          </p:nvPr>
        </p:nvSpPr>
        <p:spPr/>
        <p:txBody>
          <a:bodyPr/>
          <a:lstStyle/>
          <a:p>
            <a:fld id="{77696F5E-0BD8-2A48-987E-C7B98B015E9B}" type="slidenum">
              <a:rPr lang="pt-PT" smtClean="0"/>
              <a:pPr/>
              <a:t>‹nº›</a:t>
            </a:fld>
            <a:endParaRPr lang="pt-PT"/>
          </a:p>
        </p:txBody>
      </p:sp>
    </p:spTree>
    <p:extLst>
      <p:ext uri="{BB962C8B-B14F-4D97-AF65-F5344CB8AC3E}">
        <p14:creationId xmlns:p14="http://schemas.microsoft.com/office/powerpoint/2010/main" val="190540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F36A0-5824-864C-BB53-A555D99DBAD6}"/>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EE428D64-29DC-AB41-94A4-F15553D1D4F5}"/>
              </a:ext>
            </a:extLst>
          </p:cNvPr>
          <p:cNvSpPr>
            <a:spLocks noGrp="1"/>
          </p:cNvSpPr>
          <p:nvPr>
            <p:ph type="dt" sz="half" idx="10"/>
          </p:nvPr>
        </p:nvSpPr>
        <p:spPr/>
        <p:txBody>
          <a:bodyPr/>
          <a:lstStyle/>
          <a:p>
            <a:fld id="{7ABDDD39-5924-4142-817F-A17EB642D47D}" type="datetimeFigureOut">
              <a:rPr lang="pt-PT" smtClean="0"/>
              <a:pPr/>
              <a:t>12/07/18</a:t>
            </a:fld>
            <a:endParaRPr lang="pt-PT"/>
          </a:p>
        </p:txBody>
      </p:sp>
      <p:sp>
        <p:nvSpPr>
          <p:cNvPr id="4" name="Marcador de Posição do Rodapé 3">
            <a:extLst>
              <a:ext uri="{FF2B5EF4-FFF2-40B4-BE49-F238E27FC236}">
                <a16:creationId xmlns:a16="http://schemas.microsoft.com/office/drawing/2014/main" id="{CD9093F5-CE45-124C-A2B0-14D73BEA6A96}"/>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CFF711F7-DFE4-3A4C-802E-36FF780CF21C}"/>
              </a:ext>
            </a:extLst>
          </p:cNvPr>
          <p:cNvSpPr>
            <a:spLocks noGrp="1"/>
          </p:cNvSpPr>
          <p:nvPr>
            <p:ph type="sldNum" sz="quarter" idx="12"/>
          </p:nvPr>
        </p:nvSpPr>
        <p:spPr/>
        <p:txBody>
          <a:bodyPr/>
          <a:lstStyle/>
          <a:p>
            <a:fld id="{77696F5E-0BD8-2A48-987E-C7B98B015E9B}" type="slidenum">
              <a:rPr lang="pt-PT" smtClean="0"/>
              <a:pPr/>
              <a:t>‹nº›</a:t>
            </a:fld>
            <a:endParaRPr lang="pt-PT"/>
          </a:p>
        </p:txBody>
      </p:sp>
    </p:spTree>
    <p:extLst>
      <p:ext uri="{BB962C8B-B14F-4D97-AF65-F5344CB8AC3E}">
        <p14:creationId xmlns:p14="http://schemas.microsoft.com/office/powerpoint/2010/main" val="220359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571BEFF0-BB94-F04C-9FFC-5EAFC98F34E2}"/>
              </a:ext>
            </a:extLst>
          </p:cNvPr>
          <p:cNvSpPr>
            <a:spLocks noGrp="1"/>
          </p:cNvSpPr>
          <p:nvPr>
            <p:ph type="dt" sz="half" idx="10"/>
          </p:nvPr>
        </p:nvSpPr>
        <p:spPr/>
        <p:txBody>
          <a:bodyPr/>
          <a:lstStyle/>
          <a:p>
            <a:fld id="{7ABDDD39-5924-4142-817F-A17EB642D47D}" type="datetimeFigureOut">
              <a:rPr lang="pt-PT" smtClean="0"/>
              <a:pPr/>
              <a:t>12/07/18</a:t>
            </a:fld>
            <a:endParaRPr lang="pt-PT"/>
          </a:p>
        </p:txBody>
      </p:sp>
      <p:sp>
        <p:nvSpPr>
          <p:cNvPr id="3" name="Marcador de Posição do Rodapé 2">
            <a:extLst>
              <a:ext uri="{FF2B5EF4-FFF2-40B4-BE49-F238E27FC236}">
                <a16:creationId xmlns:a16="http://schemas.microsoft.com/office/drawing/2014/main" id="{04C38827-E699-5945-8A8A-55ED41B42B52}"/>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7F516824-F703-D34C-961A-85477190E34A}"/>
              </a:ext>
            </a:extLst>
          </p:cNvPr>
          <p:cNvSpPr>
            <a:spLocks noGrp="1"/>
          </p:cNvSpPr>
          <p:nvPr>
            <p:ph type="sldNum" sz="quarter" idx="12"/>
          </p:nvPr>
        </p:nvSpPr>
        <p:spPr/>
        <p:txBody>
          <a:bodyPr/>
          <a:lstStyle/>
          <a:p>
            <a:fld id="{77696F5E-0BD8-2A48-987E-C7B98B015E9B}" type="slidenum">
              <a:rPr lang="pt-PT" smtClean="0"/>
              <a:pPr/>
              <a:t>‹nº›</a:t>
            </a:fld>
            <a:endParaRPr lang="pt-PT"/>
          </a:p>
        </p:txBody>
      </p:sp>
    </p:spTree>
    <p:extLst>
      <p:ext uri="{BB962C8B-B14F-4D97-AF65-F5344CB8AC3E}">
        <p14:creationId xmlns:p14="http://schemas.microsoft.com/office/powerpoint/2010/main" val="185066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9E04F7-F6DA-9343-A7F5-FA80C9733027}"/>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39E014C1-1564-D44D-8204-BFB87E0C36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C59C0DC7-41BE-7B4A-B0B8-853F20FD1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3D9A98BA-1C37-134C-8FF2-0BF493E12C7C}"/>
              </a:ext>
            </a:extLst>
          </p:cNvPr>
          <p:cNvSpPr>
            <a:spLocks noGrp="1"/>
          </p:cNvSpPr>
          <p:nvPr>
            <p:ph type="dt" sz="half" idx="10"/>
          </p:nvPr>
        </p:nvSpPr>
        <p:spPr/>
        <p:txBody>
          <a:bodyPr/>
          <a:lstStyle/>
          <a:p>
            <a:fld id="{7ABDDD39-5924-4142-817F-A17EB642D47D}" type="datetimeFigureOut">
              <a:rPr lang="pt-PT" smtClean="0"/>
              <a:pPr/>
              <a:t>12/07/18</a:t>
            </a:fld>
            <a:endParaRPr lang="pt-PT"/>
          </a:p>
        </p:txBody>
      </p:sp>
      <p:sp>
        <p:nvSpPr>
          <p:cNvPr id="6" name="Marcador de Posição do Rodapé 5">
            <a:extLst>
              <a:ext uri="{FF2B5EF4-FFF2-40B4-BE49-F238E27FC236}">
                <a16:creationId xmlns:a16="http://schemas.microsoft.com/office/drawing/2014/main" id="{E7592522-FF7C-4A4D-99FA-16EBB14974C2}"/>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2F4405E1-C154-A146-AD46-56DBFFA82436}"/>
              </a:ext>
            </a:extLst>
          </p:cNvPr>
          <p:cNvSpPr>
            <a:spLocks noGrp="1"/>
          </p:cNvSpPr>
          <p:nvPr>
            <p:ph type="sldNum" sz="quarter" idx="12"/>
          </p:nvPr>
        </p:nvSpPr>
        <p:spPr/>
        <p:txBody>
          <a:bodyPr/>
          <a:lstStyle/>
          <a:p>
            <a:fld id="{77696F5E-0BD8-2A48-987E-C7B98B015E9B}" type="slidenum">
              <a:rPr lang="pt-PT" smtClean="0"/>
              <a:pPr/>
              <a:t>‹nº›</a:t>
            </a:fld>
            <a:endParaRPr lang="pt-PT"/>
          </a:p>
        </p:txBody>
      </p:sp>
    </p:spTree>
    <p:extLst>
      <p:ext uri="{BB962C8B-B14F-4D97-AF65-F5344CB8AC3E}">
        <p14:creationId xmlns:p14="http://schemas.microsoft.com/office/powerpoint/2010/main" val="222440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9155DC-3B1D-7C49-A0D5-55EB0E68C076}"/>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40A51F0E-A406-EE4E-A50E-EBB9234767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6250D482-C434-C145-A0A2-954321ACB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31DF5EA9-0073-3F49-A7BD-4FA990DAD75C}"/>
              </a:ext>
            </a:extLst>
          </p:cNvPr>
          <p:cNvSpPr>
            <a:spLocks noGrp="1"/>
          </p:cNvSpPr>
          <p:nvPr>
            <p:ph type="dt" sz="half" idx="10"/>
          </p:nvPr>
        </p:nvSpPr>
        <p:spPr/>
        <p:txBody>
          <a:bodyPr/>
          <a:lstStyle/>
          <a:p>
            <a:fld id="{7ABDDD39-5924-4142-817F-A17EB642D47D}" type="datetimeFigureOut">
              <a:rPr lang="pt-PT" smtClean="0"/>
              <a:pPr/>
              <a:t>12/07/18</a:t>
            </a:fld>
            <a:endParaRPr lang="pt-PT"/>
          </a:p>
        </p:txBody>
      </p:sp>
      <p:sp>
        <p:nvSpPr>
          <p:cNvPr id="6" name="Marcador de Posição do Rodapé 5">
            <a:extLst>
              <a:ext uri="{FF2B5EF4-FFF2-40B4-BE49-F238E27FC236}">
                <a16:creationId xmlns:a16="http://schemas.microsoft.com/office/drawing/2014/main" id="{51F0D278-8202-F44D-A25C-BC611F90664D}"/>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501DB2BD-C97E-B64F-9433-5A866A9B24F8}"/>
              </a:ext>
            </a:extLst>
          </p:cNvPr>
          <p:cNvSpPr>
            <a:spLocks noGrp="1"/>
          </p:cNvSpPr>
          <p:nvPr>
            <p:ph type="sldNum" sz="quarter" idx="12"/>
          </p:nvPr>
        </p:nvSpPr>
        <p:spPr/>
        <p:txBody>
          <a:bodyPr/>
          <a:lstStyle/>
          <a:p>
            <a:fld id="{77696F5E-0BD8-2A48-987E-C7B98B015E9B}" type="slidenum">
              <a:rPr lang="pt-PT" smtClean="0"/>
              <a:pPr/>
              <a:t>‹nº›</a:t>
            </a:fld>
            <a:endParaRPr lang="pt-PT"/>
          </a:p>
        </p:txBody>
      </p:sp>
    </p:spTree>
    <p:extLst>
      <p:ext uri="{BB962C8B-B14F-4D97-AF65-F5344CB8AC3E}">
        <p14:creationId xmlns:p14="http://schemas.microsoft.com/office/powerpoint/2010/main" val="261638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DD7E3E8B-CCDD-FB4D-B016-2CA00F2C1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A82C37A5-4F78-844E-A6B9-D2C3B91E6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62CE20A-5B46-804C-9530-311092B42B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DDD39-5924-4142-817F-A17EB642D47D}" type="datetimeFigureOut">
              <a:rPr lang="pt-PT" smtClean="0"/>
              <a:pPr/>
              <a:t>12/07/18</a:t>
            </a:fld>
            <a:endParaRPr lang="pt-PT"/>
          </a:p>
        </p:txBody>
      </p:sp>
      <p:sp>
        <p:nvSpPr>
          <p:cNvPr id="5" name="Marcador de Posição do Rodapé 4">
            <a:extLst>
              <a:ext uri="{FF2B5EF4-FFF2-40B4-BE49-F238E27FC236}">
                <a16:creationId xmlns:a16="http://schemas.microsoft.com/office/drawing/2014/main" id="{E53D69E6-9BDA-D646-8D33-3EAE619C4A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9EA91532-187F-D748-A46C-6EF43B4FE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96F5E-0BD8-2A48-987E-C7B98B015E9B}" type="slidenum">
              <a:rPr lang="pt-PT" smtClean="0"/>
              <a:pPr/>
              <a:t>‹nº›</a:t>
            </a:fld>
            <a:endParaRPr lang="pt-PT"/>
          </a:p>
        </p:txBody>
      </p:sp>
    </p:spTree>
    <p:extLst>
      <p:ext uri="{BB962C8B-B14F-4D97-AF65-F5344CB8AC3E}">
        <p14:creationId xmlns:p14="http://schemas.microsoft.com/office/powerpoint/2010/main" val="1136393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var/folders/f1/wgw9kn8n56x0d1gyw7sywjtc0000gn/T/com.microsoft.Word/WebArchiveCopyPasteTempFiles/big-data-dashboard.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var/folders/f1/wgw9kn8n56x0d1gyw7sywjtc0000gn/T/com.microsoft.Word/WebArchiveCopyPasteTempFiles/f3d368e45b27e8cf3c418829e715dac9.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https://universoabiertoblog.files.wordpress.com/2018/03/growth-over-time.png?w=625"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doi.org/10.7717/peerj.437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var/folders/f1/wgw9kn8n56x0d1gyw7sywjtc0000gn/T/com.microsoft.Word/WebArchiveCopyPasteTempFiles/2%25201%2520trendwatch%2520%25282%2529.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var/folders/f1/wgw9kn8n56x0d1gyw7sywjtc0000gn/T/com.microsoft.Word/WebArchiveCopyPasteTempFiles/lg_scistat_reproduce-01.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3" name="Rectangle 23">
            <a:extLst>
              <a:ext uri="{FF2B5EF4-FFF2-40B4-BE49-F238E27FC236}">
                <a16:creationId xmlns:a16="http://schemas.microsoft.com/office/drawing/2014/main" id="{793EF0C2-EE57-40DD-B754-BF1477FABA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6FE7CD38-EDA9-7044-BE45-CC728FF5D147}"/>
              </a:ext>
            </a:extLst>
          </p:cNvPr>
          <p:cNvPicPr>
            <a:picLocks noChangeAspect="1"/>
          </p:cNvPicPr>
          <p:nvPr/>
        </p:nvPicPr>
        <p:blipFill>
          <a:blip r:embed="rId2"/>
          <a:stretch>
            <a:fillRect/>
          </a:stretch>
        </p:blipFill>
        <p:spPr>
          <a:xfrm>
            <a:off x="9757019" y="5892800"/>
            <a:ext cx="1892300" cy="558800"/>
          </a:xfrm>
          <a:prstGeom prst="rect">
            <a:avLst/>
          </a:prstGeom>
        </p:spPr>
      </p:pic>
      <p:sp>
        <p:nvSpPr>
          <p:cNvPr id="2" name="Título 1">
            <a:extLst>
              <a:ext uri="{FF2B5EF4-FFF2-40B4-BE49-F238E27FC236}">
                <a16:creationId xmlns:a16="http://schemas.microsoft.com/office/drawing/2014/main" id="{C2A17735-8C83-1C4F-AB4D-6DFBE3D0EBB4}"/>
              </a:ext>
            </a:extLst>
          </p:cNvPr>
          <p:cNvSpPr>
            <a:spLocks noGrp="1"/>
          </p:cNvSpPr>
          <p:nvPr>
            <p:ph type="ctrTitle"/>
          </p:nvPr>
        </p:nvSpPr>
        <p:spPr>
          <a:xfrm>
            <a:off x="1023257" y="965198"/>
            <a:ext cx="6766078" cy="4927601"/>
          </a:xfrm>
        </p:spPr>
        <p:txBody>
          <a:bodyPr anchor="ctr">
            <a:normAutofit/>
          </a:bodyPr>
          <a:lstStyle/>
          <a:p>
            <a:pPr algn="r"/>
            <a:r>
              <a:rPr lang="pt-PT" dirty="0"/>
              <a:t>Open </a:t>
            </a:r>
            <a:r>
              <a:rPr lang="pt-PT" dirty="0" err="1"/>
              <a:t>Science</a:t>
            </a:r>
            <a:r>
              <a:rPr lang="pt-PT" dirty="0"/>
              <a:t> Programa Columbus</a:t>
            </a:r>
          </a:p>
        </p:txBody>
      </p:sp>
      <p:sp>
        <p:nvSpPr>
          <p:cNvPr id="3" name="Subtítulo 2">
            <a:extLst>
              <a:ext uri="{FF2B5EF4-FFF2-40B4-BE49-F238E27FC236}">
                <a16:creationId xmlns:a16="http://schemas.microsoft.com/office/drawing/2014/main" id="{A456CEA6-DB02-C64C-BAE8-8C9B41A6D88C}"/>
              </a:ext>
            </a:extLst>
          </p:cNvPr>
          <p:cNvSpPr>
            <a:spLocks noGrp="1"/>
          </p:cNvSpPr>
          <p:nvPr>
            <p:ph type="subTitle" idx="1"/>
          </p:nvPr>
        </p:nvSpPr>
        <p:spPr>
          <a:xfrm>
            <a:off x="8454570" y="965199"/>
            <a:ext cx="3093963" cy="4927602"/>
          </a:xfrm>
        </p:spPr>
        <p:txBody>
          <a:bodyPr anchor="ctr">
            <a:normAutofit/>
          </a:bodyPr>
          <a:lstStyle/>
          <a:p>
            <a:pPr algn="l"/>
            <a:r>
              <a:rPr lang="pt-PT" sz="2000" dirty="0">
                <a:solidFill>
                  <a:srgbClr val="FFFFFF"/>
                </a:solidFill>
              </a:rPr>
              <a:t>Maria Fernanda Rollo, Secretária de Estado da Ciência, Tecnologia e Ensino Superior</a:t>
            </a:r>
          </a:p>
        </p:txBody>
      </p:sp>
    </p:spTree>
    <p:extLst>
      <p:ext uri="{BB962C8B-B14F-4D97-AF65-F5344CB8AC3E}">
        <p14:creationId xmlns:p14="http://schemas.microsoft.com/office/powerpoint/2010/main" val="5540315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m 4" descr="Resultado de imagem para big data cartoon">
            <a:extLst>
              <a:ext uri="{FF2B5EF4-FFF2-40B4-BE49-F238E27FC236}">
                <a16:creationId xmlns:a16="http://schemas.microsoft.com/office/drawing/2014/main" id="{4D29F1A7-A868-0749-B8EE-8DDEC678C909}"/>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5153822" y="1237533"/>
            <a:ext cx="6553545" cy="43908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76188D7-3095-F247-B9F3-1E17C8F1AB7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000" kern="1200" dirty="0">
                <a:solidFill>
                  <a:srgbClr val="FFFFFF"/>
                </a:solidFill>
                <a:latin typeface="+mj-lt"/>
                <a:ea typeface="+mj-ea"/>
                <a:cs typeface="+mj-cs"/>
              </a:rPr>
              <a:t>O </a:t>
            </a:r>
            <a:r>
              <a:rPr lang="en-US" sz="4000" kern="1200" dirty="0" err="1">
                <a:solidFill>
                  <a:srgbClr val="FFFFFF"/>
                </a:solidFill>
                <a:latin typeface="+mj-lt"/>
                <a:ea typeface="+mj-ea"/>
                <a:cs typeface="+mj-cs"/>
              </a:rPr>
              <a:t>desafios</a:t>
            </a:r>
            <a:r>
              <a:rPr lang="en-US" sz="4000" kern="1200" dirty="0">
                <a:solidFill>
                  <a:srgbClr val="FFFFFF"/>
                </a:solidFill>
                <a:latin typeface="+mj-lt"/>
                <a:ea typeface="+mj-ea"/>
                <a:cs typeface="+mj-cs"/>
              </a:rPr>
              <a:t> das </a:t>
            </a:r>
            <a:r>
              <a:rPr lang="en-US" sz="4000" kern="1200" dirty="0" err="1">
                <a:solidFill>
                  <a:srgbClr val="FFFFFF"/>
                </a:solidFill>
                <a:latin typeface="+mj-lt"/>
                <a:ea typeface="+mj-ea"/>
                <a:cs typeface="+mj-cs"/>
              </a:rPr>
              <a:t>competências</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digitais</a:t>
            </a:r>
            <a:r>
              <a:rPr lang="en-US" sz="4000" kern="1200" dirty="0">
                <a:solidFill>
                  <a:srgbClr val="FFFFFF"/>
                </a:solidFill>
                <a:latin typeface="+mj-lt"/>
                <a:ea typeface="+mj-ea"/>
                <a:cs typeface="+mj-cs"/>
              </a:rPr>
              <a:t> e </a:t>
            </a:r>
            <a:r>
              <a:rPr lang="en-US" sz="4000" kern="1200" dirty="0" err="1">
                <a:solidFill>
                  <a:srgbClr val="FFFFFF"/>
                </a:solidFill>
                <a:latin typeface="+mj-lt"/>
                <a:ea typeface="+mj-ea"/>
                <a:cs typeface="+mj-cs"/>
              </a:rPr>
              <a:t>formação</a:t>
            </a:r>
            <a:endParaRPr lang="en-US" sz="4000" kern="1200" dirty="0">
              <a:solidFill>
                <a:srgbClr val="FFFFFF"/>
              </a:solidFill>
              <a:latin typeface="+mj-lt"/>
              <a:ea typeface="+mj-ea"/>
              <a:cs typeface="+mj-cs"/>
            </a:endParaRPr>
          </a:p>
        </p:txBody>
      </p:sp>
      <p:sp>
        <p:nvSpPr>
          <p:cNvPr id="3" name="Retângulo 2">
            <a:extLst>
              <a:ext uri="{FF2B5EF4-FFF2-40B4-BE49-F238E27FC236}">
                <a16:creationId xmlns:a16="http://schemas.microsoft.com/office/drawing/2014/main" id="{2B050150-CA85-4C42-A596-F2BA4F7636EB}"/>
              </a:ext>
            </a:extLst>
          </p:cNvPr>
          <p:cNvSpPr/>
          <p:nvPr/>
        </p:nvSpPr>
        <p:spPr>
          <a:xfrm>
            <a:off x="5153822" y="5769523"/>
            <a:ext cx="6580633" cy="246221"/>
          </a:xfrm>
          <a:prstGeom prst="rect">
            <a:avLst/>
          </a:prstGeom>
        </p:spPr>
        <p:txBody>
          <a:bodyPr wrap="square">
            <a:spAutoFit/>
          </a:bodyPr>
          <a:lstStyle/>
          <a:p>
            <a:r>
              <a:rPr lang="pt-PT" sz="1000" b="1" dirty="0">
                <a:solidFill>
                  <a:schemeClr val="bg1"/>
                </a:solidFill>
                <a:latin typeface="Calibri" panose="020F0502020204030204" pitchFamily="34" charset="0"/>
                <a:cs typeface="Calibri" panose="020F0502020204030204" pitchFamily="34" charset="0"/>
              </a:rPr>
              <a:t>Fonte:</a:t>
            </a:r>
            <a:r>
              <a:rPr lang="pt-PT" sz="1000" dirty="0">
                <a:solidFill>
                  <a:schemeClr val="bg1"/>
                </a:solidFill>
                <a:latin typeface="Calibri" panose="020F0502020204030204" pitchFamily="34" charset="0"/>
                <a:cs typeface="Calibri" panose="020F0502020204030204" pitchFamily="34" charset="0"/>
              </a:rPr>
              <a:t> </a:t>
            </a:r>
            <a:r>
              <a:rPr lang="pt-PT" sz="1000" dirty="0" err="1">
                <a:solidFill>
                  <a:schemeClr val="bg1"/>
                </a:solidFill>
                <a:latin typeface="Calibri" panose="020F0502020204030204" pitchFamily="34" charset="0"/>
                <a:cs typeface="Calibri" panose="020F0502020204030204" pitchFamily="34" charset="0"/>
              </a:rPr>
              <a:t>http</a:t>
            </a:r>
            <a:r>
              <a:rPr lang="pt-PT" sz="1000" dirty="0">
                <a:solidFill>
                  <a:schemeClr val="bg1"/>
                </a:solidFill>
                <a:latin typeface="Calibri" panose="020F0502020204030204" pitchFamily="34" charset="0"/>
                <a:cs typeface="Calibri" panose="020F0502020204030204" pitchFamily="34" charset="0"/>
              </a:rPr>
              <a:t>://</a:t>
            </a:r>
            <a:r>
              <a:rPr lang="pt-PT" sz="1000" dirty="0" err="1">
                <a:solidFill>
                  <a:schemeClr val="bg1"/>
                </a:solidFill>
                <a:latin typeface="Calibri" panose="020F0502020204030204" pitchFamily="34" charset="0"/>
                <a:cs typeface="Calibri" panose="020F0502020204030204" pitchFamily="34" charset="0"/>
              </a:rPr>
              <a:t>www.equest.com</a:t>
            </a:r>
            <a:r>
              <a:rPr lang="pt-PT" sz="1000" dirty="0">
                <a:solidFill>
                  <a:schemeClr val="bg1"/>
                </a:solidFill>
                <a:latin typeface="Calibri" panose="020F0502020204030204" pitchFamily="34" charset="0"/>
                <a:cs typeface="Calibri" panose="020F0502020204030204" pitchFamily="34" charset="0"/>
              </a:rPr>
              <a:t>/cartoons/cartoons-2013/big-data-dashboard-dizziness-a-trendy-tool-with-little-utilization/</a:t>
            </a:r>
          </a:p>
        </p:txBody>
      </p:sp>
    </p:spTree>
    <p:extLst>
      <p:ext uri="{BB962C8B-B14F-4D97-AF65-F5344CB8AC3E}">
        <p14:creationId xmlns:p14="http://schemas.microsoft.com/office/powerpoint/2010/main" val="130712929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m 6" descr="Resultado de imagem para big data cartoon protection privacy">
            <a:extLst>
              <a:ext uri="{FF2B5EF4-FFF2-40B4-BE49-F238E27FC236}">
                <a16:creationId xmlns:a16="http://schemas.microsoft.com/office/drawing/2014/main" id="{C2BE03E1-2E53-B248-92E4-C8E33D7D97DE}"/>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5153822" y="975392"/>
            <a:ext cx="6553545" cy="491515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76188D7-3095-F247-B9F3-1E17C8F1AB7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000" kern="1200" dirty="0">
                <a:solidFill>
                  <a:srgbClr val="FFFFFF"/>
                </a:solidFill>
                <a:latin typeface="+mj-lt"/>
                <a:ea typeface="+mj-ea"/>
                <a:cs typeface="+mj-cs"/>
              </a:rPr>
              <a:t>A </a:t>
            </a:r>
            <a:r>
              <a:rPr lang="en-US" sz="4000" kern="1200" dirty="0" err="1">
                <a:solidFill>
                  <a:srgbClr val="FFFFFF"/>
                </a:solidFill>
                <a:latin typeface="+mj-lt"/>
                <a:ea typeface="+mj-ea"/>
                <a:cs typeface="+mj-cs"/>
              </a:rPr>
              <a:t>proteção</a:t>
            </a:r>
            <a:r>
              <a:rPr lang="en-US" sz="4000" kern="1200" dirty="0">
                <a:solidFill>
                  <a:srgbClr val="FFFFFF"/>
                </a:solidFill>
                <a:latin typeface="+mj-lt"/>
                <a:ea typeface="+mj-ea"/>
                <a:cs typeface="+mj-cs"/>
              </a:rPr>
              <a:t> e a </a:t>
            </a:r>
            <a:r>
              <a:rPr lang="en-US" sz="4000" kern="1200" dirty="0" err="1">
                <a:solidFill>
                  <a:srgbClr val="FFFFFF"/>
                </a:solidFill>
                <a:latin typeface="+mj-lt"/>
                <a:ea typeface="+mj-ea"/>
                <a:cs typeface="+mj-cs"/>
              </a:rPr>
              <a:t>privacidade</a:t>
            </a:r>
            <a:endParaRPr lang="en-US" sz="4000" kern="1200" dirty="0">
              <a:solidFill>
                <a:srgbClr val="FFFFFF"/>
              </a:solidFill>
              <a:latin typeface="+mj-lt"/>
              <a:ea typeface="+mj-ea"/>
              <a:cs typeface="+mj-cs"/>
            </a:endParaRPr>
          </a:p>
        </p:txBody>
      </p:sp>
      <p:sp>
        <p:nvSpPr>
          <p:cNvPr id="3" name="Retângulo 2">
            <a:extLst>
              <a:ext uri="{FF2B5EF4-FFF2-40B4-BE49-F238E27FC236}">
                <a16:creationId xmlns:a16="http://schemas.microsoft.com/office/drawing/2014/main" id="{16CF95C2-3E56-F34D-B4DC-16592395F6DC}"/>
              </a:ext>
            </a:extLst>
          </p:cNvPr>
          <p:cNvSpPr/>
          <p:nvPr/>
        </p:nvSpPr>
        <p:spPr>
          <a:xfrm>
            <a:off x="5382595" y="6128053"/>
            <a:ext cx="6096000" cy="246221"/>
          </a:xfrm>
          <a:prstGeom prst="rect">
            <a:avLst/>
          </a:prstGeom>
        </p:spPr>
        <p:txBody>
          <a:bodyPr>
            <a:spAutoFit/>
          </a:bodyPr>
          <a:lstStyle/>
          <a:p>
            <a:r>
              <a:rPr lang="pt-PT" sz="1000" b="1" dirty="0">
                <a:solidFill>
                  <a:schemeClr val="bg1"/>
                </a:solidFill>
              </a:rPr>
              <a:t>Fonte:</a:t>
            </a:r>
            <a:r>
              <a:rPr lang="pt-PT" sz="1000" dirty="0">
                <a:solidFill>
                  <a:schemeClr val="bg1"/>
                </a:solidFill>
              </a:rPr>
              <a:t> </a:t>
            </a:r>
            <a:r>
              <a:rPr lang="pt-PT" sz="1000" dirty="0" err="1">
                <a:solidFill>
                  <a:schemeClr val="bg1"/>
                </a:solidFill>
              </a:rPr>
              <a:t>https</a:t>
            </a:r>
            <a:r>
              <a:rPr lang="pt-PT" sz="1000" dirty="0">
                <a:solidFill>
                  <a:schemeClr val="bg1"/>
                </a:solidFill>
              </a:rPr>
              <a:t>://</a:t>
            </a:r>
            <a:r>
              <a:rPr lang="pt-PT" sz="1000" dirty="0" err="1">
                <a:solidFill>
                  <a:schemeClr val="bg1"/>
                </a:solidFill>
              </a:rPr>
              <a:t>www.business-achievers.com</a:t>
            </a:r>
            <a:r>
              <a:rPr lang="pt-PT" sz="1000" dirty="0">
                <a:solidFill>
                  <a:schemeClr val="bg1"/>
                </a:solidFill>
              </a:rPr>
              <a:t>/</a:t>
            </a:r>
            <a:r>
              <a:rPr lang="pt-PT" sz="1000" dirty="0" err="1">
                <a:solidFill>
                  <a:schemeClr val="bg1"/>
                </a:solidFill>
              </a:rPr>
              <a:t>groups</a:t>
            </a:r>
            <a:r>
              <a:rPr lang="pt-PT" sz="1000" dirty="0">
                <a:solidFill>
                  <a:schemeClr val="bg1"/>
                </a:solidFill>
              </a:rPr>
              <a:t>/</a:t>
            </a:r>
            <a:r>
              <a:rPr lang="pt-PT" sz="1000" dirty="0" err="1">
                <a:solidFill>
                  <a:schemeClr val="bg1"/>
                </a:solidFill>
              </a:rPr>
              <a:t>groups</a:t>
            </a:r>
            <a:r>
              <a:rPr lang="pt-PT" sz="1000" dirty="0">
                <a:solidFill>
                  <a:schemeClr val="bg1"/>
                </a:solidFill>
              </a:rPr>
              <a:t>/241-gdpr/</a:t>
            </a:r>
            <a:r>
              <a:rPr lang="pt-PT" sz="1000" dirty="0" err="1">
                <a:solidFill>
                  <a:schemeClr val="bg1"/>
                </a:solidFill>
              </a:rPr>
              <a:t>photos</a:t>
            </a:r>
            <a:r>
              <a:rPr lang="pt-PT" sz="1000" dirty="0">
                <a:solidFill>
                  <a:schemeClr val="bg1"/>
                </a:solidFill>
              </a:rPr>
              <a:t>/1465-c5mwwrcxaaedhl4</a:t>
            </a:r>
          </a:p>
        </p:txBody>
      </p:sp>
    </p:spTree>
    <p:extLst>
      <p:ext uri="{BB962C8B-B14F-4D97-AF65-F5344CB8AC3E}">
        <p14:creationId xmlns:p14="http://schemas.microsoft.com/office/powerpoint/2010/main" val="321319931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537882" y="811161"/>
            <a:ext cx="3635912" cy="5403370"/>
          </a:xfrm>
        </p:spPr>
        <p:txBody>
          <a:bodyPr>
            <a:normAutofit/>
          </a:bodyPr>
          <a:lstStyle/>
          <a:p>
            <a:r>
              <a:rPr lang="pt-PT" dirty="0">
                <a:solidFill>
                  <a:schemeClr val="bg1"/>
                </a:solidFill>
              </a:rPr>
              <a:t>Dados e acessibilidade: uma revolução </a:t>
            </a:r>
            <a:r>
              <a:rPr lang="pt-PT" strike="sngStrike" dirty="0">
                <a:solidFill>
                  <a:schemeClr val="bg1"/>
                </a:solidFill>
              </a:rPr>
              <a:t>(in)</a:t>
            </a:r>
            <a:r>
              <a:rPr lang="pt-PT" dirty="0">
                <a:solidFill>
                  <a:schemeClr val="bg1"/>
                </a:solidFill>
              </a:rPr>
              <a:t>visível</a:t>
            </a:r>
          </a:p>
        </p:txBody>
      </p:sp>
      <p:graphicFrame>
        <p:nvGraphicFramePr>
          <p:cNvPr id="16" name="Marcador de Posição de Conteúdo 2">
            <a:extLst>
              <a:ext uri="{FF2B5EF4-FFF2-40B4-BE49-F238E27FC236}">
                <a16:creationId xmlns:a16="http://schemas.microsoft.com/office/drawing/2014/main" id="{D216E2A1-7BFB-489B-9DE4-293C41043B42}"/>
              </a:ext>
            </a:extLst>
          </p:cNvPr>
          <p:cNvGraphicFramePr>
            <a:graphicFrameLocks noGrp="1"/>
          </p:cNvGraphicFramePr>
          <p:nvPr>
            <p:ph idx="1"/>
            <p:extLst>
              <p:ext uri="{D42A27DB-BD31-4B8C-83A1-F6EECF244321}">
                <p14:modId xmlns:p14="http://schemas.microsoft.com/office/powerpoint/2010/main" val="640822766"/>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7982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3808F66-43F6-DF43-B533-3284379DCC12}"/>
              </a:ext>
            </a:extLst>
          </p:cNvPr>
          <p:cNvSpPr>
            <a:spLocks noGrp="1"/>
          </p:cNvSpPr>
          <p:nvPr>
            <p:ph type="title"/>
          </p:nvPr>
        </p:nvSpPr>
        <p:spPr>
          <a:xfrm>
            <a:off x="838200" y="811161"/>
            <a:ext cx="3335594" cy="5403370"/>
          </a:xfrm>
        </p:spPr>
        <p:txBody>
          <a:bodyPr>
            <a:normAutofit/>
          </a:bodyPr>
          <a:lstStyle/>
          <a:p>
            <a:r>
              <a:rPr lang="pt-PT">
                <a:solidFill>
                  <a:schemeClr val="bg1"/>
                </a:solidFill>
              </a:rPr>
              <a:t>Desafios</a:t>
            </a:r>
          </a:p>
        </p:txBody>
      </p:sp>
      <p:graphicFrame>
        <p:nvGraphicFramePr>
          <p:cNvPr id="5" name="Marcador de Posição de Conteúdo 2">
            <a:extLst>
              <a:ext uri="{FF2B5EF4-FFF2-40B4-BE49-F238E27FC236}">
                <a16:creationId xmlns:a16="http://schemas.microsoft.com/office/drawing/2014/main" id="{025ACB80-7FFB-4290-98B5-C30D1E95E0BB}"/>
              </a:ext>
            </a:extLst>
          </p:cNvPr>
          <p:cNvGraphicFramePr>
            <a:graphicFrameLocks noGrp="1"/>
          </p:cNvGraphicFramePr>
          <p:nvPr>
            <p:ph idx="1"/>
            <p:extLst>
              <p:ext uri="{D42A27DB-BD31-4B8C-83A1-F6EECF244321}">
                <p14:modId xmlns:p14="http://schemas.microsoft.com/office/powerpoint/2010/main" val="3951926034"/>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5274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838200" y="811161"/>
            <a:ext cx="3335594" cy="5403370"/>
          </a:xfrm>
        </p:spPr>
        <p:txBody>
          <a:bodyPr>
            <a:normAutofit/>
          </a:bodyPr>
          <a:lstStyle/>
          <a:p>
            <a:r>
              <a:rPr lang="pt-PT">
                <a:solidFill>
                  <a:schemeClr val="bg1"/>
                </a:solidFill>
              </a:rPr>
              <a:t>Benefícios</a:t>
            </a:r>
          </a:p>
        </p:txBody>
      </p:sp>
      <p:graphicFrame>
        <p:nvGraphicFramePr>
          <p:cNvPr id="10" name="Marcador de Posição de Conteúdo 2">
            <a:extLst>
              <a:ext uri="{FF2B5EF4-FFF2-40B4-BE49-F238E27FC236}">
                <a16:creationId xmlns:a16="http://schemas.microsoft.com/office/drawing/2014/main" id="{3EB9C060-DDA0-4781-B0E3-371534F42507}"/>
              </a:ext>
            </a:extLst>
          </p:cNvPr>
          <p:cNvGraphicFramePr>
            <a:graphicFrameLocks noGrp="1"/>
          </p:cNvGraphicFramePr>
          <p:nvPr>
            <p:ph idx="1"/>
            <p:extLst>
              <p:ext uri="{D42A27DB-BD31-4B8C-83A1-F6EECF244321}">
                <p14:modId xmlns:p14="http://schemas.microsoft.com/office/powerpoint/2010/main" val="2676194729"/>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7954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C865A86-BBB5-B74C-9111-F311963601ED}"/>
              </a:ext>
            </a:extLst>
          </p:cNvPr>
          <p:cNvPicPr>
            <a:picLocks noChangeAspect="1"/>
          </p:cNvPicPr>
          <p:nvPr/>
        </p:nvPicPr>
        <p:blipFill>
          <a:blip r:embed="rId2"/>
          <a:stretch>
            <a:fillRect/>
          </a:stretch>
        </p:blipFill>
        <p:spPr>
          <a:xfrm>
            <a:off x="908875" y="1225720"/>
            <a:ext cx="10374251" cy="4594311"/>
          </a:xfrm>
          <a:prstGeom prst="rect">
            <a:avLst/>
          </a:prstGeom>
        </p:spPr>
      </p:pic>
    </p:spTree>
    <p:extLst>
      <p:ext uri="{BB962C8B-B14F-4D97-AF65-F5344CB8AC3E}">
        <p14:creationId xmlns:p14="http://schemas.microsoft.com/office/powerpoint/2010/main" val="553849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6" name="Marcador de Posição de Conteúdo 4">
            <a:extLst>
              <a:ext uri="{FF2B5EF4-FFF2-40B4-BE49-F238E27FC236}">
                <a16:creationId xmlns:a16="http://schemas.microsoft.com/office/drawing/2014/main" id="{6F75428F-DF34-134C-8C39-428B8169EEA6}"/>
              </a:ext>
            </a:extLst>
          </p:cNvPr>
          <p:cNvPicPr>
            <a:picLocks noGrp="1" noChangeAspect="1"/>
          </p:cNvPicPr>
          <p:nvPr>
            <p:ph idx="1"/>
          </p:nvPr>
        </p:nvPicPr>
        <p:blipFill>
          <a:blip r:embed="rId2"/>
          <a:stretch>
            <a:fillRect/>
          </a:stretch>
        </p:blipFill>
        <p:spPr>
          <a:xfrm>
            <a:off x="1115003" y="564102"/>
            <a:ext cx="9961995" cy="5653719"/>
          </a:xfrm>
          <a:prstGeom prst="rect">
            <a:avLst/>
          </a:prstGeom>
        </p:spPr>
      </p:pic>
    </p:spTree>
    <p:extLst>
      <p:ext uri="{BB962C8B-B14F-4D97-AF65-F5344CB8AC3E}">
        <p14:creationId xmlns:p14="http://schemas.microsoft.com/office/powerpoint/2010/main" val="3310769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838200" y="811161"/>
            <a:ext cx="3335594" cy="5403370"/>
          </a:xfrm>
        </p:spPr>
        <p:txBody>
          <a:bodyPr>
            <a:normAutofit/>
          </a:bodyPr>
          <a:lstStyle/>
          <a:p>
            <a:r>
              <a:rPr lang="pt-PT">
                <a:solidFill>
                  <a:schemeClr val="bg1"/>
                </a:solidFill>
              </a:rPr>
              <a:t>Património digital</a:t>
            </a:r>
          </a:p>
        </p:txBody>
      </p:sp>
      <p:graphicFrame>
        <p:nvGraphicFramePr>
          <p:cNvPr id="5" name="Marcador de Posição de Conteúdo 2">
            <a:extLst>
              <a:ext uri="{FF2B5EF4-FFF2-40B4-BE49-F238E27FC236}">
                <a16:creationId xmlns:a16="http://schemas.microsoft.com/office/drawing/2014/main" id="{05E79D85-A6A8-4605-B3D3-AD9630388792}"/>
              </a:ext>
            </a:extLst>
          </p:cNvPr>
          <p:cNvGraphicFramePr>
            <a:graphicFrameLocks noGrp="1"/>
          </p:cNvGraphicFramePr>
          <p:nvPr>
            <p:ph idx="1"/>
            <p:extLst>
              <p:ext uri="{D42A27DB-BD31-4B8C-83A1-F6EECF244321}">
                <p14:modId xmlns:p14="http://schemas.microsoft.com/office/powerpoint/2010/main" val="2339033712"/>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881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1">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605118" y="811161"/>
            <a:ext cx="3568676" cy="5403370"/>
          </a:xfrm>
        </p:spPr>
        <p:txBody>
          <a:bodyPr>
            <a:normAutofit/>
          </a:bodyPr>
          <a:lstStyle/>
          <a:p>
            <a:r>
              <a:rPr lang="en-US" sz="4000" i="1" dirty="0">
                <a:solidFill>
                  <a:schemeClr val="bg1"/>
                </a:solidFill>
              </a:rPr>
              <a:t>Charter on the Preservation of Digital Heritage, </a:t>
            </a:r>
            <a:r>
              <a:rPr lang="en-US" sz="4000" dirty="0">
                <a:solidFill>
                  <a:schemeClr val="bg1"/>
                </a:solidFill>
              </a:rPr>
              <a:t>UNESCO</a:t>
            </a:r>
            <a:r>
              <a:rPr lang="en-US" sz="4000" b="1" dirty="0">
                <a:solidFill>
                  <a:schemeClr val="bg1"/>
                </a:solidFill>
              </a:rPr>
              <a:t> (</a:t>
            </a:r>
            <a:r>
              <a:rPr lang="en-US" sz="4000" dirty="0">
                <a:solidFill>
                  <a:schemeClr val="bg1"/>
                </a:solidFill>
              </a:rPr>
              <a:t>2003) </a:t>
            </a:r>
          </a:p>
        </p:txBody>
      </p:sp>
      <p:graphicFrame>
        <p:nvGraphicFramePr>
          <p:cNvPr id="5" name="Marcador de Posição de Conteúdo 2">
            <a:extLst>
              <a:ext uri="{FF2B5EF4-FFF2-40B4-BE49-F238E27FC236}">
                <a16:creationId xmlns:a16="http://schemas.microsoft.com/office/drawing/2014/main" id="{F3495301-1E2D-4DDC-BAC5-C06131DE1FCA}"/>
              </a:ext>
            </a:extLst>
          </p:cNvPr>
          <p:cNvGraphicFramePr>
            <a:graphicFrameLocks noGrp="1"/>
          </p:cNvGraphicFramePr>
          <p:nvPr>
            <p:ph idx="1"/>
            <p:extLst>
              <p:ext uri="{D42A27DB-BD31-4B8C-83A1-F6EECF244321}">
                <p14:modId xmlns:p14="http://schemas.microsoft.com/office/powerpoint/2010/main" val="3587559000"/>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059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838200" y="811161"/>
            <a:ext cx="3335594" cy="5403370"/>
          </a:xfrm>
        </p:spPr>
        <p:txBody>
          <a:bodyPr>
            <a:normAutofit/>
          </a:bodyPr>
          <a:lstStyle/>
          <a:p>
            <a:r>
              <a:rPr lang="pt-PT">
                <a:solidFill>
                  <a:schemeClr val="bg1"/>
                </a:solidFill>
              </a:rPr>
              <a:t>A abertura da informação científica e dos dados é inexorável</a:t>
            </a:r>
            <a:endParaRPr lang="pt-PT" dirty="0">
              <a:solidFill>
                <a:schemeClr val="bg1"/>
              </a:solidFill>
            </a:endParaRPr>
          </a:p>
        </p:txBody>
      </p:sp>
      <p:pic>
        <p:nvPicPr>
          <p:cNvPr id="7" name="Imagem 7" descr="growth-over-time">
            <a:extLst>
              <a:ext uri="{FF2B5EF4-FFF2-40B4-BE49-F238E27FC236}">
                <a16:creationId xmlns:a16="http://schemas.microsoft.com/office/drawing/2014/main" id="{312AB2FE-12CE-634C-BF70-F0B3E49B332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134792" y="1133282"/>
            <a:ext cx="6779302" cy="4591436"/>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A896EFEC-E137-2248-B064-8CCFBC6CF11E}"/>
              </a:ext>
            </a:extLst>
          </p:cNvPr>
          <p:cNvSpPr/>
          <p:nvPr/>
        </p:nvSpPr>
        <p:spPr>
          <a:xfrm>
            <a:off x="5683662" y="5786476"/>
            <a:ext cx="5346015" cy="707886"/>
          </a:xfrm>
          <a:prstGeom prst="rect">
            <a:avLst/>
          </a:prstGeom>
        </p:spPr>
        <p:txBody>
          <a:bodyPr wrap="square">
            <a:spAutoFit/>
          </a:bodyPr>
          <a:lstStyle/>
          <a:p>
            <a:r>
              <a:rPr lang="pt-PT" sz="1000" b="1" dirty="0"/>
              <a:t>Fonte:</a:t>
            </a:r>
            <a:r>
              <a:rPr lang="pt-PT" sz="1000" dirty="0"/>
              <a:t> </a:t>
            </a:r>
            <a:r>
              <a:rPr lang="pt-PT" sz="1000" dirty="0" err="1"/>
              <a:t>http</a:t>
            </a:r>
            <a:r>
              <a:rPr lang="pt-PT" sz="1000" dirty="0"/>
              <a:t>://</a:t>
            </a:r>
            <a:r>
              <a:rPr lang="pt-PT" sz="1000" dirty="0" err="1"/>
              <a:t>blog.impactstory.org</a:t>
            </a:r>
            <a:r>
              <a:rPr lang="pt-PT" sz="1000" dirty="0"/>
              <a:t>/</a:t>
            </a:r>
            <a:r>
              <a:rPr lang="pt-PT" sz="1000" dirty="0" err="1"/>
              <a:t>oa-by-when</a:t>
            </a:r>
            <a:r>
              <a:rPr lang="pt-PT" sz="1000" dirty="0"/>
              <a:t>/</a:t>
            </a:r>
            <a:br>
              <a:rPr lang="pt-PT" sz="1000" dirty="0"/>
            </a:br>
            <a:r>
              <a:rPr lang="pt-PT" sz="1000" dirty="0" err="1"/>
              <a:t>Piwowar</a:t>
            </a:r>
            <a:r>
              <a:rPr lang="pt-PT" sz="1000" dirty="0"/>
              <a:t> H, </a:t>
            </a:r>
            <a:r>
              <a:rPr lang="pt-PT" sz="1000" dirty="0" err="1"/>
              <a:t>Priem</a:t>
            </a:r>
            <a:r>
              <a:rPr lang="pt-PT" sz="1000" dirty="0"/>
              <a:t> J, </a:t>
            </a:r>
            <a:r>
              <a:rPr lang="pt-PT" sz="1000" dirty="0" err="1"/>
              <a:t>Larivière</a:t>
            </a:r>
            <a:r>
              <a:rPr lang="pt-PT" sz="1000" dirty="0"/>
              <a:t> V, </a:t>
            </a:r>
            <a:r>
              <a:rPr lang="pt-PT" sz="1000" dirty="0" err="1"/>
              <a:t>Alperin</a:t>
            </a:r>
            <a:r>
              <a:rPr lang="pt-PT" sz="1000" dirty="0"/>
              <a:t> JP, </a:t>
            </a:r>
            <a:r>
              <a:rPr lang="pt-PT" sz="1000" dirty="0" err="1"/>
              <a:t>Matthias</a:t>
            </a:r>
            <a:r>
              <a:rPr lang="pt-PT" sz="1000" dirty="0"/>
              <a:t> L, </a:t>
            </a:r>
            <a:r>
              <a:rPr lang="pt-PT" sz="1000" dirty="0" err="1"/>
              <a:t>Norlander</a:t>
            </a:r>
            <a:r>
              <a:rPr lang="pt-PT" sz="1000" dirty="0"/>
              <a:t> B, </a:t>
            </a:r>
            <a:r>
              <a:rPr lang="pt-PT" sz="1000" dirty="0" err="1"/>
              <a:t>Farley</a:t>
            </a:r>
            <a:r>
              <a:rPr lang="pt-PT" sz="1000" dirty="0"/>
              <a:t> A, West J, </a:t>
            </a:r>
            <a:r>
              <a:rPr lang="pt-PT" sz="1000" dirty="0" err="1"/>
              <a:t>Haustein</a:t>
            </a:r>
            <a:r>
              <a:rPr lang="pt-PT" sz="1000" dirty="0"/>
              <a:t> S. (2018) </a:t>
            </a:r>
            <a:r>
              <a:rPr lang="pt-PT" sz="1000" dirty="0" err="1"/>
              <a:t>The</a:t>
            </a:r>
            <a:r>
              <a:rPr lang="pt-PT" sz="1000" dirty="0"/>
              <a:t> </a:t>
            </a:r>
            <a:r>
              <a:rPr lang="pt-PT" sz="1000" dirty="0" err="1"/>
              <a:t>state</a:t>
            </a:r>
            <a:r>
              <a:rPr lang="pt-PT" sz="1000" dirty="0"/>
              <a:t> </a:t>
            </a:r>
            <a:r>
              <a:rPr lang="pt-PT" sz="1000" dirty="0" err="1"/>
              <a:t>of</a:t>
            </a:r>
            <a:r>
              <a:rPr lang="pt-PT" sz="1000" dirty="0"/>
              <a:t> OA: a </a:t>
            </a:r>
            <a:r>
              <a:rPr lang="pt-PT" sz="1000" dirty="0" err="1"/>
              <a:t>large-scale</a:t>
            </a:r>
            <a:r>
              <a:rPr lang="pt-PT" sz="1000" dirty="0"/>
              <a:t> </a:t>
            </a:r>
            <a:r>
              <a:rPr lang="pt-PT" sz="1000" dirty="0" err="1"/>
              <a:t>analysis</a:t>
            </a:r>
            <a:r>
              <a:rPr lang="pt-PT" sz="1000" dirty="0"/>
              <a:t> </a:t>
            </a:r>
            <a:r>
              <a:rPr lang="pt-PT" sz="1000" dirty="0" err="1"/>
              <a:t>of</a:t>
            </a:r>
            <a:r>
              <a:rPr lang="pt-PT" sz="1000" dirty="0"/>
              <a:t> </a:t>
            </a:r>
            <a:r>
              <a:rPr lang="pt-PT" sz="1000" dirty="0" err="1"/>
              <a:t>the</a:t>
            </a:r>
            <a:r>
              <a:rPr lang="pt-PT" sz="1000" dirty="0"/>
              <a:t> </a:t>
            </a:r>
            <a:r>
              <a:rPr lang="pt-PT" sz="1000" dirty="0" err="1"/>
              <a:t>prevalence</a:t>
            </a:r>
            <a:r>
              <a:rPr lang="pt-PT" sz="1000" dirty="0"/>
              <a:t> </a:t>
            </a:r>
            <a:r>
              <a:rPr lang="pt-PT" sz="1000" dirty="0" err="1"/>
              <a:t>and</a:t>
            </a:r>
            <a:r>
              <a:rPr lang="pt-PT" sz="1000" dirty="0"/>
              <a:t> </a:t>
            </a:r>
            <a:r>
              <a:rPr lang="pt-PT" sz="1000" dirty="0" err="1"/>
              <a:t>impact</a:t>
            </a:r>
            <a:r>
              <a:rPr lang="pt-PT" sz="1000" dirty="0"/>
              <a:t> </a:t>
            </a:r>
            <a:r>
              <a:rPr lang="pt-PT" sz="1000" dirty="0" err="1"/>
              <a:t>of</a:t>
            </a:r>
            <a:r>
              <a:rPr lang="pt-PT" sz="1000" dirty="0"/>
              <a:t> Open Access </a:t>
            </a:r>
            <a:r>
              <a:rPr lang="pt-PT" sz="1000" dirty="0" err="1"/>
              <a:t>articles</a:t>
            </a:r>
            <a:r>
              <a:rPr lang="pt-PT" sz="1000" dirty="0"/>
              <a:t>. </a:t>
            </a:r>
            <a:r>
              <a:rPr lang="pt-PT" sz="1000" i="1" dirty="0" err="1"/>
              <a:t>PeerJ</a:t>
            </a:r>
            <a:r>
              <a:rPr lang="pt-PT" sz="1000" dirty="0"/>
              <a:t> 6:e4375 </a:t>
            </a:r>
            <a:r>
              <a:rPr lang="pt-PT" sz="1000" dirty="0">
                <a:hlinkClick r:id="rId4"/>
              </a:rPr>
              <a:t>https://doi.org/10.7717/peerj.4375</a:t>
            </a:r>
            <a:endParaRPr lang="pt-PT" sz="1000" dirty="0"/>
          </a:p>
        </p:txBody>
      </p:sp>
    </p:spTree>
    <p:extLst>
      <p:ext uri="{BB962C8B-B14F-4D97-AF65-F5344CB8AC3E}">
        <p14:creationId xmlns:p14="http://schemas.microsoft.com/office/powerpoint/2010/main" val="2372405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Posição de Conteúdo 3">
            <a:extLst>
              <a:ext uri="{FF2B5EF4-FFF2-40B4-BE49-F238E27FC236}">
                <a16:creationId xmlns:a16="http://schemas.microsoft.com/office/drawing/2014/main" id="{60576D01-7812-CA44-83A6-7E089CDFB588}"/>
              </a:ext>
            </a:extLst>
          </p:cNvPr>
          <p:cNvPicPr>
            <a:picLocks noGrp="1" noChangeAspect="1"/>
          </p:cNvPicPr>
          <p:nvPr>
            <p:ph idx="1"/>
          </p:nvPr>
        </p:nvPicPr>
        <p:blipFill>
          <a:blip r:embed="rId2">
            <a:extLst/>
          </a:blip>
          <a:stretch>
            <a:fillRect/>
          </a:stretch>
        </p:blipFill>
        <p:spPr>
          <a:xfrm>
            <a:off x="3190625" y="1675227"/>
            <a:ext cx="5810749" cy="4394199"/>
          </a:xfrm>
          <a:prstGeom prst="rect">
            <a:avLst/>
          </a:prstGeom>
        </p:spPr>
      </p:pic>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Ciência Aberta</a:t>
            </a:r>
          </a:p>
        </p:txBody>
      </p:sp>
    </p:spTree>
    <p:extLst>
      <p:ext uri="{BB962C8B-B14F-4D97-AF65-F5344CB8AC3E}">
        <p14:creationId xmlns:p14="http://schemas.microsoft.com/office/powerpoint/2010/main" val="3371805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3808F66-43F6-DF43-B533-3284379DCC12}"/>
              </a:ext>
            </a:extLst>
          </p:cNvPr>
          <p:cNvSpPr>
            <a:spLocks noGrp="1"/>
          </p:cNvSpPr>
          <p:nvPr>
            <p:ph type="title"/>
          </p:nvPr>
        </p:nvSpPr>
        <p:spPr>
          <a:xfrm>
            <a:off x="838200" y="811161"/>
            <a:ext cx="3335594" cy="5403370"/>
          </a:xfrm>
        </p:spPr>
        <p:txBody>
          <a:bodyPr>
            <a:normAutofit/>
          </a:bodyPr>
          <a:lstStyle/>
          <a:p>
            <a:r>
              <a:rPr lang="pt-PT">
                <a:solidFill>
                  <a:schemeClr val="bg1"/>
                </a:solidFill>
              </a:rPr>
              <a:t>Desafios</a:t>
            </a:r>
          </a:p>
        </p:txBody>
      </p:sp>
      <p:graphicFrame>
        <p:nvGraphicFramePr>
          <p:cNvPr id="5" name="Marcador de Posição de Conteúdo 2">
            <a:extLst>
              <a:ext uri="{FF2B5EF4-FFF2-40B4-BE49-F238E27FC236}">
                <a16:creationId xmlns:a16="http://schemas.microsoft.com/office/drawing/2014/main" id="{025ACB80-7FFB-4290-98B5-C30D1E95E0BB}"/>
              </a:ext>
            </a:extLst>
          </p:cNvPr>
          <p:cNvGraphicFramePr>
            <a:graphicFrameLocks noGrp="1"/>
          </p:cNvGraphicFramePr>
          <p:nvPr>
            <p:ph idx="1"/>
            <p:extLst>
              <p:ext uri="{D42A27DB-BD31-4B8C-83A1-F6EECF244321}">
                <p14:modId xmlns:p14="http://schemas.microsoft.com/office/powerpoint/2010/main" val="2752943509"/>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1158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838200" y="811161"/>
            <a:ext cx="3335594" cy="5403370"/>
          </a:xfrm>
        </p:spPr>
        <p:txBody>
          <a:bodyPr>
            <a:normAutofit/>
          </a:bodyPr>
          <a:lstStyle/>
          <a:p>
            <a:r>
              <a:rPr lang="pt-PT" dirty="0">
                <a:solidFill>
                  <a:schemeClr val="bg1"/>
                </a:solidFill>
              </a:rPr>
              <a:t>Cooperação Internacional</a:t>
            </a:r>
          </a:p>
        </p:txBody>
      </p:sp>
      <p:graphicFrame>
        <p:nvGraphicFramePr>
          <p:cNvPr id="10" name="Marcador de Posição de Conteúdo 2">
            <a:extLst>
              <a:ext uri="{FF2B5EF4-FFF2-40B4-BE49-F238E27FC236}">
                <a16:creationId xmlns:a16="http://schemas.microsoft.com/office/drawing/2014/main" id="{3EB9C060-DDA0-4781-B0E3-371534F42507}"/>
              </a:ext>
            </a:extLst>
          </p:cNvPr>
          <p:cNvGraphicFramePr>
            <a:graphicFrameLocks noGrp="1"/>
          </p:cNvGraphicFramePr>
          <p:nvPr>
            <p:ph idx="1"/>
            <p:extLst>
              <p:ext uri="{D42A27DB-BD31-4B8C-83A1-F6EECF244321}">
                <p14:modId xmlns:p14="http://schemas.microsoft.com/office/powerpoint/2010/main" val="2908953691"/>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9027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Língua</a:t>
            </a:r>
            <a:r>
              <a:rPr lang="en-US" sz="3200" kern="1200" dirty="0">
                <a:solidFill>
                  <a:schemeClr val="bg1"/>
                </a:solidFill>
                <a:latin typeface="+mj-lt"/>
                <a:ea typeface="+mj-ea"/>
                <a:cs typeface="+mj-cs"/>
              </a:rPr>
              <a:t> Portuguesa | </a:t>
            </a:r>
            <a:r>
              <a:rPr lang="en-US" sz="3200" kern="1200" dirty="0" err="1">
                <a:solidFill>
                  <a:schemeClr val="bg1"/>
                </a:solidFill>
                <a:latin typeface="+mj-lt"/>
                <a:ea typeface="+mj-ea"/>
                <a:cs typeface="+mj-cs"/>
              </a:rPr>
              <a:t>Ciência</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em</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Português</a:t>
            </a:r>
            <a:r>
              <a:rPr lang="en-US" sz="3200" kern="1200" dirty="0">
                <a:solidFill>
                  <a:schemeClr val="bg1"/>
                </a:solidFill>
                <a:latin typeface="+mj-lt"/>
                <a:ea typeface="+mj-ea"/>
                <a:cs typeface="+mj-cs"/>
              </a:rPr>
              <a:t> | </a:t>
            </a:r>
            <a:r>
              <a:rPr lang="en-US" sz="3200" kern="1200" dirty="0" err="1">
                <a:solidFill>
                  <a:schemeClr val="bg1"/>
                </a:solidFill>
                <a:latin typeface="+mj-lt"/>
                <a:ea typeface="+mj-ea"/>
                <a:cs typeface="+mj-cs"/>
              </a:rPr>
              <a:t>Património</a:t>
            </a:r>
            <a:r>
              <a:rPr lang="en-US" sz="3200" kern="1200" dirty="0">
                <a:solidFill>
                  <a:schemeClr val="bg1"/>
                </a:solidFill>
                <a:latin typeface="+mj-lt"/>
                <a:ea typeface="+mj-ea"/>
                <a:cs typeface="+mj-cs"/>
              </a:rPr>
              <a:t> Universal</a:t>
            </a:r>
          </a:p>
        </p:txBody>
      </p:sp>
      <p:grpSp>
        <p:nvGrpSpPr>
          <p:cNvPr id="10" name="Grupo 9">
            <a:extLst>
              <a:ext uri="{FF2B5EF4-FFF2-40B4-BE49-F238E27FC236}">
                <a16:creationId xmlns:a16="http://schemas.microsoft.com/office/drawing/2014/main" id="{24034C3E-53FF-F64E-8DC4-C29D7D156617}"/>
              </a:ext>
            </a:extLst>
          </p:cNvPr>
          <p:cNvGrpSpPr/>
          <p:nvPr/>
        </p:nvGrpSpPr>
        <p:grpSpPr>
          <a:xfrm>
            <a:off x="1409535" y="1628077"/>
            <a:ext cx="8983401" cy="5274527"/>
            <a:chOff x="1275721" y="861226"/>
            <a:chExt cx="9144000" cy="5431675"/>
          </a:xfrm>
        </p:grpSpPr>
        <p:pic>
          <p:nvPicPr>
            <p:cNvPr id="11" name="Imagem 10">
              <a:extLst>
                <a:ext uri="{FF2B5EF4-FFF2-40B4-BE49-F238E27FC236}">
                  <a16:creationId xmlns:a16="http://schemas.microsoft.com/office/drawing/2014/main" id="{EAB063A3-CC5D-874A-A486-69E9C04424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721" y="861226"/>
              <a:ext cx="9144000" cy="5278385"/>
            </a:xfrm>
            <a:prstGeom prst="rect">
              <a:avLst/>
            </a:prstGeom>
          </p:spPr>
        </p:pic>
        <p:sp>
          <p:nvSpPr>
            <p:cNvPr id="12" name="Retângulo 3">
              <a:extLst>
                <a:ext uri="{FF2B5EF4-FFF2-40B4-BE49-F238E27FC236}">
                  <a16:creationId xmlns:a16="http://schemas.microsoft.com/office/drawing/2014/main" id="{958E7D3A-1FFD-D04A-87D0-E2D79CB20379}"/>
                </a:ext>
              </a:extLst>
            </p:cNvPr>
            <p:cNvSpPr/>
            <p:nvPr/>
          </p:nvSpPr>
          <p:spPr>
            <a:xfrm>
              <a:off x="2753266" y="1920091"/>
              <a:ext cx="6188911" cy="1384995"/>
            </a:xfrm>
            <a:prstGeom prst="rect">
              <a:avLst/>
            </a:prstGeom>
          </p:spPr>
          <p:txBody>
            <a:bodyPr wrap="square">
              <a:spAutoFit/>
            </a:bodyPr>
            <a:lstStyle/>
            <a:p>
              <a:pPr algn="ctr"/>
              <a:r>
                <a:rPr lang="pt-PT" sz="3200" b="1" dirty="0">
                  <a:solidFill>
                    <a:srgbClr val="36A9E1"/>
                  </a:solidFill>
                  <a:latin typeface="Verdana" panose="020B0604030504040204" pitchFamily="34" charset="0"/>
                  <a:ea typeface="Verdana" panose="020B0604030504040204" pitchFamily="34" charset="0"/>
                  <a:cs typeface="Verdana" panose="020B0604030504040204" pitchFamily="34" charset="0"/>
                </a:rPr>
                <a:t>261MILHÕES </a:t>
              </a:r>
              <a:br>
                <a:rPr lang="pt-PT" sz="3200" b="1" dirty="0">
                  <a:solidFill>
                    <a:srgbClr val="36A9E1"/>
                  </a:solidFill>
                  <a:latin typeface="Verdana" panose="020B0604030504040204" pitchFamily="34" charset="0"/>
                  <a:ea typeface="Verdana" panose="020B0604030504040204" pitchFamily="34" charset="0"/>
                  <a:cs typeface="Verdana" panose="020B0604030504040204" pitchFamily="34" charset="0"/>
                </a:rPr>
              </a:br>
              <a:r>
                <a:rPr lang="pt-PT" sz="2000" b="1" dirty="0">
                  <a:solidFill>
                    <a:srgbClr val="36A9E1"/>
                  </a:solidFill>
                  <a:latin typeface="Verdana" panose="020B0604030504040204" pitchFamily="34" charset="0"/>
                  <a:ea typeface="Verdana" panose="020B0604030504040204" pitchFamily="34" charset="0"/>
                  <a:cs typeface="Verdana" panose="020B0604030504040204" pitchFamily="34" charset="0"/>
                </a:rPr>
                <a:t>DE PESSOAS FALAM PORTUGUÊS NOS </a:t>
              </a:r>
              <a:br>
                <a:rPr lang="pt-PT" sz="3200" b="1" dirty="0">
                  <a:solidFill>
                    <a:srgbClr val="36A9E1"/>
                  </a:solidFill>
                  <a:latin typeface="Verdana" panose="020B0604030504040204" pitchFamily="34" charset="0"/>
                  <a:ea typeface="Verdana" panose="020B0604030504040204" pitchFamily="34" charset="0"/>
                  <a:cs typeface="Verdana" panose="020B0604030504040204" pitchFamily="34" charset="0"/>
                </a:rPr>
              </a:br>
              <a:r>
                <a:rPr lang="pt-PT" sz="3200" b="1" dirty="0">
                  <a:solidFill>
                    <a:srgbClr val="36A9E1"/>
                  </a:solidFill>
                  <a:latin typeface="Verdana" panose="020B0604030504040204" pitchFamily="34" charset="0"/>
                  <a:ea typeface="Verdana" panose="020B0604030504040204" pitchFamily="34" charset="0"/>
                  <a:cs typeface="Verdana" panose="020B0604030504040204" pitchFamily="34" charset="0"/>
                </a:rPr>
                <a:t>5 CONTINENTES</a:t>
              </a:r>
            </a:p>
          </p:txBody>
        </p:sp>
        <p:sp>
          <p:nvSpPr>
            <p:cNvPr id="13" name="Rectangle 6">
              <a:extLst>
                <a:ext uri="{FF2B5EF4-FFF2-40B4-BE49-F238E27FC236}">
                  <a16:creationId xmlns:a16="http://schemas.microsoft.com/office/drawing/2014/main" id="{3B63FEA4-E0B0-284B-9530-687A7FC1E839}"/>
                </a:ext>
              </a:extLst>
            </p:cNvPr>
            <p:cNvSpPr/>
            <p:nvPr/>
          </p:nvSpPr>
          <p:spPr>
            <a:xfrm>
              <a:off x="1814363" y="6046680"/>
              <a:ext cx="4129090" cy="246221"/>
            </a:xfrm>
            <a:prstGeom prst="rect">
              <a:avLst/>
            </a:prstGeom>
          </p:spPr>
          <p:txBody>
            <a:bodyPr wrap="square">
              <a:spAutoFit/>
            </a:bodyPr>
            <a:lstStyle/>
            <a:p>
              <a:pPr algn="ctr"/>
              <a:r>
                <a:rPr lang="pt-PT" sz="1000" dirty="0">
                  <a:solidFill>
                    <a:schemeClr val="tx1">
                      <a:lumMod val="50000"/>
                      <a:lumOff val="50000"/>
                    </a:schemeClr>
                  </a:solidFill>
                  <a:latin typeface="Calibri" panose="020F0502020204030204" pitchFamily="34" charset="0"/>
                </a:rPr>
                <a:t>Ministério da Ciência, Tecnologia e Ensino Superior</a:t>
              </a:r>
            </a:p>
          </p:txBody>
        </p:sp>
        <p:sp>
          <p:nvSpPr>
            <p:cNvPr id="14" name="CaixaDeTexto 13">
              <a:extLst>
                <a:ext uri="{FF2B5EF4-FFF2-40B4-BE49-F238E27FC236}">
                  <a16:creationId xmlns:a16="http://schemas.microsoft.com/office/drawing/2014/main" id="{B0A22FB5-E822-A04C-A6C5-19E73ABE5244}"/>
                </a:ext>
              </a:extLst>
            </p:cNvPr>
            <p:cNvSpPr txBox="1"/>
            <p:nvPr/>
          </p:nvSpPr>
          <p:spPr>
            <a:xfrm>
              <a:off x="3571347" y="3614310"/>
              <a:ext cx="4552749" cy="1200329"/>
            </a:xfrm>
            <a:prstGeom prst="rect">
              <a:avLst/>
            </a:prstGeom>
            <a:noFill/>
          </p:spPr>
          <p:txBody>
            <a:bodyPr wrap="square" rtlCol="0">
              <a:spAutoFit/>
            </a:bodyPr>
            <a:lstStyle/>
            <a:p>
              <a:pPr algn="ctr"/>
              <a:r>
                <a:rPr lang="pt-PT" sz="3600" b="1" dirty="0">
                  <a:solidFill>
                    <a:srgbClr val="1E71B8"/>
                  </a:solidFill>
                  <a:latin typeface="Verdana" panose="020B0604030504040204" pitchFamily="34" charset="0"/>
                  <a:ea typeface="Verdana" panose="020B0604030504040204" pitchFamily="34" charset="0"/>
                  <a:cs typeface="Verdana" panose="020B0604030504040204" pitchFamily="34" charset="0"/>
                </a:rPr>
                <a:t>EM 2058 SERÃO 380 MILHÕES</a:t>
              </a:r>
            </a:p>
          </p:txBody>
        </p:sp>
        <p:sp>
          <p:nvSpPr>
            <p:cNvPr id="15" name="Rectangle 6">
              <a:extLst>
                <a:ext uri="{FF2B5EF4-FFF2-40B4-BE49-F238E27FC236}">
                  <a16:creationId xmlns:a16="http://schemas.microsoft.com/office/drawing/2014/main" id="{DF84AF9F-3F6B-0747-99B6-291D78794FA3}"/>
                </a:ext>
              </a:extLst>
            </p:cNvPr>
            <p:cNvSpPr/>
            <p:nvPr/>
          </p:nvSpPr>
          <p:spPr>
            <a:xfrm>
              <a:off x="2476730" y="5783832"/>
              <a:ext cx="3309206" cy="246221"/>
            </a:xfrm>
            <a:prstGeom prst="rect">
              <a:avLst/>
            </a:prstGeom>
          </p:spPr>
          <p:txBody>
            <a:bodyPr wrap="square">
              <a:spAutoFit/>
            </a:bodyPr>
            <a:lstStyle/>
            <a:p>
              <a:r>
                <a:rPr lang="pt-PT" sz="1000" dirty="0">
                  <a:solidFill>
                    <a:schemeClr val="tx1">
                      <a:lumMod val="50000"/>
                      <a:lumOff val="50000"/>
                    </a:schemeClr>
                  </a:solidFill>
                  <a:latin typeface="Calibri" panose="020F0502020204030204" pitchFamily="34" charset="0"/>
                </a:rPr>
                <a:t>Fonte: Instituto Camões</a:t>
              </a:r>
            </a:p>
          </p:txBody>
        </p:sp>
      </p:grpSp>
    </p:spTree>
    <p:extLst>
      <p:ext uri="{BB962C8B-B14F-4D97-AF65-F5344CB8AC3E}">
        <p14:creationId xmlns:p14="http://schemas.microsoft.com/office/powerpoint/2010/main" val="493961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Língua</a:t>
            </a:r>
            <a:r>
              <a:rPr lang="en-US" sz="3200" kern="1200" dirty="0">
                <a:solidFill>
                  <a:schemeClr val="bg1"/>
                </a:solidFill>
                <a:latin typeface="+mj-lt"/>
                <a:ea typeface="+mj-ea"/>
                <a:cs typeface="+mj-cs"/>
              </a:rPr>
              <a:t> Portuguesa | </a:t>
            </a:r>
            <a:r>
              <a:rPr lang="en-US" sz="3200" kern="1200" dirty="0" err="1">
                <a:solidFill>
                  <a:schemeClr val="bg1"/>
                </a:solidFill>
                <a:latin typeface="+mj-lt"/>
                <a:ea typeface="+mj-ea"/>
                <a:cs typeface="+mj-cs"/>
              </a:rPr>
              <a:t>Ciência</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em</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Português</a:t>
            </a:r>
            <a:r>
              <a:rPr lang="en-US" sz="3200" kern="1200" dirty="0">
                <a:solidFill>
                  <a:schemeClr val="bg1"/>
                </a:solidFill>
                <a:latin typeface="+mj-lt"/>
                <a:ea typeface="+mj-ea"/>
                <a:cs typeface="+mj-cs"/>
              </a:rPr>
              <a:t> | </a:t>
            </a:r>
            <a:r>
              <a:rPr lang="en-US" sz="3200" kern="1200" dirty="0" err="1">
                <a:solidFill>
                  <a:schemeClr val="bg1"/>
                </a:solidFill>
                <a:latin typeface="+mj-lt"/>
                <a:ea typeface="+mj-ea"/>
                <a:cs typeface="+mj-cs"/>
              </a:rPr>
              <a:t>Património</a:t>
            </a:r>
            <a:r>
              <a:rPr lang="en-US" sz="3200" kern="1200" dirty="0">
                <a:solidFill>
                  <a:schemeClr val="bg1"/>
                </a:solidFill>
                <a:latin typeface="+mj-lt"/>
                <a:ea typeface="+mj-ea"/>
                <a:cs typeface="+mj-cs"/>
              </a:rPr>
              <a:t> Universal</a:t>
            </a:r>
          </a:p>
        </p:txBody>
      </p:sp>
      <p:grpSp>
        <p:nvGrpSpPr>
          <p:cNvPr id="17" name="Grupo 16">
            <a:extLst>
              <a:ext uri="{FF2B5EF4-FFF2-40B4-BE49-F238E27FC236}">
                <a16:creationId xmlns:a16="http://schemas.microsoft.com/office/drawing/2014/main" id="{89ABA7FD-56F9-C749-A825-037B3083C969}"/>
              </a:ext>
            </a:extLst>
          </p:cNvPr>
          <p:cNvGrpSpPr/>
          <p:nvPr/>
        </p:nvGrpSpPr>
        <p:grpSpPr>
          <a:xfrm>
            <a:off x="1444163" y="1561172"/>
            <a:ext cx="9060286" cy="5323055"/>
            <a:chOff x="1444163" y="1294363"/>
            <a:chExt cx="9144000" cy="5388621"/>
          </a:xfrm>
        </p:grpSpPr>
        <p:pic>
          <p:nvPicPr>
            <p:cNvPr id="18" name="Imagem 17">
              <a:extLst>
                <a:ext uri="{FF2B5EF4-FFF2-40B4-BE49-F238E27FC236}">
                  <a16:creationId xmlns:a16="http://schemas.microsoft.com/office/drawing/2014/main" id="{7F87716A-AEF6-6244-BE6E-1C034F3AB7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163" y="1294363"/>
              <a:ext cx="9144000" cy="5278385"/>
            </a:xfrm>
            <a:prstGeom prst="rect">
              <a:avLst/>
            </a:prstGeom>
          </p:spPr>
        </p:pic>
        <p:sp>
          <p:nvSpPr>
            <p:cNvPr id="19" name="Retângulo 18">
              <a:extLst>
                <a:ext uri="{FF2B5EF4-FFF2-40B4-BE49-F238E27FC236}">
                  <a16:creationId xmlns:a16="http://schemas.microsoft.com/office/drawing/2014/main" id="{B1092C4D-119E-0B47-B248-42D4A9535435}"/>
                </a:ext>
              </a:extLst>
            </p:cNvPr>
            <p:cNvSpPr/>
            <p:nvPr/>
          </p:nvSpPr>
          <p:spPr>
            <a:xfrm>
              <a:off x="2498758" y="2228671"/>
              <a:ext cx="4572000" cy="1200329"/>
            </a:xfrm>
            <a:prstGeom prst="rect">
              <a:avLst/>
            </a:prstGeom>
          </p:spPr>
          <p:txBody>
            <a:bodyPr>
              <a:spAutoFit/>
            </a:bodyPr>
            <a:lstStyle/>
            <a:p>
              <a:pPr marL="342900" lvl="0" indent="-342900">
                <a:spcAft>
                  <a:spcPts val="0"/>
                </a:spcAft>
                <a:buFont typeface="+mj-lt"/>
                <a:buAutoNum type="arabicPeriod"/>
                <a:tabLst>
                  <a:tab pos="457200" algn="l"/>
                </a:tabLst>
              </a:pPr>
              <a:endParaRPr lang="pt-PT" sz="1600" b="1" cap="all" dirty="0">
                <a:solidFill>
                  <a:srgbClr val="000000"/>
                </a:solidFill>
                <a:latin typeface="Montserrat" panose="00000500000000000000" pitchFamily="50" charset="0"/>
                <a:ea typeface="Times New Roman" panose="02020603050405020304" pitchFamily="18" charset="0"/>
              </a:endParaRPr>
            </a:p>
            <a:p>
              <a:pPr marL="342900" lvl="0" indent="-342900">
                <a:spcAft>
                  <a:spcPts val="0"/>
                </a:spcAft>
                <a:buFont typeface="+mj-lt"/>
                <a:buAutoNum type="arabicPeriod"/>
                <a:tabLst>
                  <a:tab pos="457200" algn="l"/>
                </a:tabLst>
              </a:pPr>
              <a:endParaRPr lang="pt-PT" sz="1600" b="1" cap="all" dirty="0">
                <a:solidFill>
                  <a:srgbClr val="000000"/>
                </a:solidFill>
                <a:latin typeface="Montserrat" panose="00000500000000000000" pitchFamily="50" charset="0"/>
                <a:ea typeface="Calibri" panose="020F0502020204030204" pitchFamily="34" charset="0"/>
              </a:endParaRPr>
            </a:p>
            <a:p>
              <a:pPr marL="342900" indent="-342900">
                <a:buFont typeface="+mj-lt"/>
                <a:buAutoNum type="arabicPeriod"/>
                <a:tabLst>
                  <a:tab pos="457200" algn="l"/>
                </a:tabLst>
              </a:pPr>
              <a:endParaRPr lang="pt-PT" sz="1600" b="1" cap="all" dirty="0">
                <a:solidFill>
                  <a:srgbClr val="000000"/>
                </a:solidFill>
                <a:latin typeface="Montserrat" panose="00000500000000000000" pitchFamily="50" charset="0"/>
                <a:ea typeface="Calibri" panose="020F0502020204030204" pitchFamily="34" charset="0"/>
              </a:endParaRPr>
            </a:p>
            <a:p>
              <a:pPr marL="342900" indent="-342900">
                <a:buFont typeface="+mj-lt"/>
                <a:buAutoNum type="arabicPeriod"/>
                <a:tabLst>
                  <a:tab pos="457200" algn="l"/>
                </a:tabLst>
              </a:pPr>
              <a:endParaRPr lang="pt-PT" sz="1200" dirty="0">
                <a:solidFill>
                  <a:srgbClr val="000000"/>
                </a:solidFill>
                <a:latin typeface="Calibri" panose="020F0502020204030204" pitchFamily="34" charset="0"/>
                <a:ea typeface="Calibri" panose="020F0502020204030204" pitchFamily="34" charset="0"/>
              </a:endParaRPr>
            </a:p>
            <a:p>
              <a:pPr>
                <a:tabLst>
                  <a:tab pos="457200" algn="l"/>
                </a:tabLst>
              </a:pPr>
              <a:endParaRPr lang="pt-PT" sz="1200" dirty="0">
                <a:solidFill>
                  <a:srgbClr val="000000"/>
                </a:solidFill>
                <a:latin typeface="Times New Roman" panose="02020603050405020304" pitchFamily="18" charset="0"/>
                <a:ea typeface="Calibri" panose="020F0502020204030204" pitchFamily="34" charset="0"/>
              </a:endParaRPr>
            </a:p>
          </p:txBody>
        </p:sp>
        <p:sp>
          <p:nvSpPr>
            <p:cNvPr id="20" name="Rectangle 6">
              <a:extLst>
                <a:ext uri="{FF2B5EF4-FFF2-40B4-BE49-F238E27FC236}">
                  <a16:creationId xmlns:a16="http://schemas.microsoft.com/office/drawing/2014/main" id="{A26CD17C-7810-C848-9751-CD9E87435D9C}"/>
                </a:ext>
              </a:extLst>
            </p:cNvPr>
            <p:cNvSpPr/>
            <p:nvPr/>
          </p:nvSpPr>
          <p:spPr>
            <a:xfrm>
              <a:off x="1982805" y="6436763"/>
              <a:ext cx="4129090" cy="246221"/>
            </a:xfrm>
            <a:prstGeom prst="rect">
              <a:avLst/>
            </a:prstGeom>
          </p:spPr>
          <p:txBody>
            <a:bodyPr wrap="square">
              <a:spAutoFit/>
            </a:bodyPr>
            <a:lstStyle/>
            <a:p>
              <a:pPr algn="ctr"/>
              <a:r>
                <a:rPr lang="pt-PT" sz="1000" dirty="0">
                  <a:solidFill>
                    <a:schemeClr val="tx1">
                      <a:lumMod val="50000"/>
                      <a:lumOff val="50000"/>
                    </a:schemeClr>
                  </a:solidFill>
                  <a:latin typeface="Calibri" panose="020F0502020204030204" pitchFamily="34" charset="0"/>
                </a:rPr>
                <a:t>Ministério da Ciência, Tecnologia e Ensino Superior</a:t>
              </a:r>
            </a:p>
          </p:txBody>
        </p:sp>
        <p:sp>
          <p:nvSpPr>
            <p:cNvPr id="21" name="Oval 20">
              <a:extLst>
                <a:ext uri="{FF2B5EF4-FFF2-40B4-BE49-F238E27FC236}">
                  <a16:creationId xmlns:a16="http://schemas.microsoft.com/office/drawing/2014/main" id="{DAB1C267-A05C-4E42-9BCD-267302923683}"/>
                </a:ext>
              </a:extLst>
            </p:cNvPr>
            <p:cNvSpPr/>
            <p:nvPr/>
          </p:nvSpPr>
          <p:spPr>
            <a:xfrm>
              <a:off x="6342588" y="1716276"/>
              <a:ext cx="1821697" cy="1821697"/>
            </a:xfrm>
            <a:prstGeom prst="ellipse">
              <a:avLst/>
            </a:prstGeom>
            <a:solidFill>
              <a:schemeClr val="accent1">
                <a:alpha val="70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etângulo 3">
              <a:extLst>
                <a:ext uri="{FF2B5EF4-FFF2-40B4-BE49-F238E27FC236}">
                  <a16:creationId xmlns:a16="http://schemas.microsoft.com/office/drawing/2014/main" id="{6F504E2A-60EA-0441-A4AC-B3B13B0DE8C1}"/>
                </a:ext>
              </a:extLst>
            </p:cNvPr>
            <p:cNvSpPr/>
            <p:nvPr/>
          </p:nvSpPr>
          <p:spPr>
            <a:xfrm>
              <a:off x="6336941" y="2084076"/>
              <a:ext cx="1832992" cy="1605568"/>
            </a:xfrm>
            <a:prstGeom prst="rect">
              <a:avLst/>
            </a:prstGeom>
          </p:spPr>
          <p:txBody>
            <a:bodyPr wrap="square">
              <a:spAutoFit/>
            </a:bodyPr>
            <a:lstStyle/>
            <a:p>
              <a:pPr algn="ctr">
                <a:lnSpc>
                  <a:spcPts val="2200"/>
                </a:lnSpc>
              </a:pPr>
              <a:r>
                <a:rPr lang="pt-PT" sz="3600" b="1" dirty="0">
                  <a:solidFill>
                    <a:schemeClr val="bg1"/>
                  </a:solidFill>
                  <a:ea typeface="Verdana" panose="020B0604030504040204" pitchFamily="34" charset="0"/>
                  <a:cs typeface="Verdana" panose="020B0604030504040204" pitchFamily="34" charset="0"/>
                </a:rPr>
                <a:t>3.ª</a:t>
              </a:r>
              <a:r>
                <a:rPr lang="pt-PT" sz="16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r>
                <a:rPr lang="pt-PT" sz="1600" b="1" dirty="0">
                  <a:solidFill>
                    <a:schemeClr val="bg1"/>
                  </a:solidFill>
                  <a:ea typeface="Verdana" panose="020B0604030504040204" pitchFamily="34" charset="0"/>
                  <a:cs typeface="Verdana" panose="020B0604030504040204" pitchFamily="34" charset="0"/>
                </a:rPr>
                <a:t>LÍNGUA INDO-EUROPEIA MAIS FALADA NO MUNDO</a:t>
              </a:r>
            </a:p>
            <a:p>
              <a:pPr algn="ctr"/>
              <a:r>
                <a:rPr lang="pt-PT" sz="1600" b="1" dirty="0">
                  <a:solidFill>
                    <a:schemeClr val="bg1"/>
                  </a:solidFill>
                  <a:ea typeface="Verdana" panose="020B0604030504040204" pitchFamily="34" charset="0"/>
                  <a:cs typeface="Verdana" panose="020B0604030504040204" pitchFamily="34" charset="0"/>
                </a:rPr>
                <a:t> </a:t>
              </a:r>
            </a:p>
          </p:txBody>
        </p:sp>
        <p:sp>
          <p:nvSpPr>
            <p:cNvPr id="23" name="Retângulo 3">
              <a:extLst>
                <a:ext uri="{FF2B5EF4-FFF2-40B4-BE49-F238E27FC236}">
                  <a16:creationId xmlns:a16="http://schemas.microsoft.com/office/drawing/2014/main" id="{3B02E0A9-3227-D74F-A968-A35EE5CCBDE9}"/>
                </a:ext>
              </a:extLst>
            </p:cNvPr>
            <p:cNvSpPr/>
            <p:nvPr/>
          </p:nvSpPr>
          <p:spPr>
            <a:xfrm>
              <a:off x="2499132" y="5457179"/>
              <a:ext cx="7332021" cy="374461"/>
            </a:xfrm>
            <a:prstGeom prst="rect">
              <a:avLst/>
            </a:prstGeom>
          </p:spPr>
          <p:txBody>
            <a:bodyPr wrap="square">
              <a:spAutoFit/>
            </a:bodyPr>
            <a:lstStyle/>
            <a:p>
              <a:pPr algn="ctr">
                <a:lnSpc>
                  <a:spcPts val="2200"/>
                </a:lnSpc>
              </a:pPr>
              <a:r>
                <a:rPr lang="pt-PT" sz="1600" b="1" dirty="0">
                  <a:ea typeface="Verdana" panose="020B0604030504040204" pitchFamily="34" charset="0"/>
                  <a:cs typeface="Verdana" panose="020B0604030504040204" pitchFamily="34" charset="0"/>
                </a:rPr>
                <a:t>LÍNGUA OFICIAL OU DE TRABALHO EM 32 ORGANIZAÇÕES INTERNACIONAIS</a:t>
              </a:r>
            </a:p>
          </p:txBody>
        </p:sp>
        <p:sp>
          <p:nvSpPr>
            <p:cNvPr id="24" name="Oval 23">
              <a:extLst>
                <a:ext uri="{FF2B5EF4-FFF2-40B4-BE49-F238E27FC236}">
                  <a16:creationId xmlns:a16="http://schemas.microsoft.com/office/drawing/2014/main" id="{C2B365AC-5DE6-9442-899E-F25C8C1E4B1F}"/>
                </a:ext>
              </a:extLst>
            </p:cNvPr>
            <p:cNvSpPr/>
            <p:nvPr/>
          </p:nvSpPr>
          <p:spPr>
            <a:xfrm>
              <a:off x="2675067" y="3565018"/>
              <a:ext cx="1821697" cy="1821697"/>
            </a:xfrm>
            <a:prstGeom prst="ellipse">
              <a:avLst/>
            </a:prstGeom>
            <a:solidFill>
              <a:schemeClr val="accent1">
                <a:alpha val="70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Retângulo 3">
              <a:extLst>
                <a:ext uri="{FF2B5EF4-FFF2-40B4-BE49-F238E27FC236}">
                  <a16:creationId xmlns:a16="http://schemas.microsoft.com/office/drawing/2014/main" id="{C2955C83-9E70-5C44-8201-8F27BDFABF7A}"/>
                </a:ext>
              </a:extLst>
            </p:cNvPr>
            <p:cNvSpPr/>
            <p:nvPr/>
          </p:nvSpPr>
          <p:spPr>
            <a:xfrm>
              <a:off x="2675067" y="3792949"/>
              <a:ext cx="1821698" cy="1359346"/>
            </a:xfrm>
            <a:prstGeom prst="rect">
              <a:avLst/>
            </a:prstGeom>
          </p:spPr>
          <p:txBody>
            <a:bodyPr wrap="square">
              <a:spAutoFit/>
            </a:bodyPr>
            <a:lstStyle/>
            <a:p>
              <a:pPr algn="ctr">
                <a:lnSpc>
                  <a:spcPts val="2200"/>
                </a:lnSpc>
              </a:pPr>
              <a:r>
                <a:rPr lang="pt-PT" sz="3600" b="1" dirty="0">
                  <a:solidFill>
                    <a:schemeClr val="bg1"/>
                  </a:solidFill>
                  <a:ea typeface="Verdana" panose="020B0604030504040204" pitchFamily="34" charset="0"/>
                  <a:cs typeface="Verdana" panose="020B0604030504040204" pitchFamily="34" charset="0"/>
                </a:rPr>
                <a:t>5.ª</a:t>
              </a:r>
              <a:r>
                <a:rPr lang="pt-PT" sz="16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r>
                <a:rPr lang="pt-PT" sz="1600" b="1" dirty="0">
                  <a:solidFill>
                    <a:schemeClr val="bg1"/>
                  </a:solidFill>
                  <a:ea typeface="Verdana" panose="020B0604030504040204" pitchFamily="34" charset="0"/>
                  <a:cs typeface="Verdana" panose="020B0604030504040204" pitchFamily="34" charset="0"/>
                </a:rPr>
                <a:t>LÍNGUA COM MAIOR NÚMERO DE UTILIZADORES NA INTERNET</a:t>
              </a:r>
            </a:p>
          </p:txBody>
        </p:sp>
        <p:sp>
          <p:nvSpPr>
            <p:cNvPr id="26" name="Oval 25">
              <a:extLst>
                <a:ext uri="{FF2B5EF4-FFF2-40B4-BE49-F238E27FC236}">
                  <a16:creationId xmlns:a16="http://schemas.microsoft.com/office/drawing/2014/main" id="{82FDE617-A22A-EF4C-93D2-66EE408E32D0}"/>
                </a:ext>
              </a:extLst>
            </p:cNvPr>
            <p:cNvSpPr/>
            <p:nvPr/>
          </p:nvSpPr>
          <p:spPr>
            <a:xfrm>
              <a:off x="5105314" y="3583380"/>
              <a:ext cx="1821697" cy="1821697"/>
            </a:xfrm>
            <a:prstGeom prst="ellipse">
              <a:avLst/>
            </a:prstGeom>
            <a:solidFill>
              <a:schemeClr val="accent1">
                <a:alpha val="70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Retângulo 3">
              <a:extLst>
                <a:ext uri="{FF2B5EF4-FFF2-40B4-BE49-F238E27FC236}">
                  <a16:creationId xmlns:a16="http://schemas.microsoft.com/office/drawing/2014/main" id="{FDECF6C3-4ED0-A941-A8C4-F4EDFD79248D}"/>
                </a:ext>
              </a:extLst>
            </p:cNvPr>
            <p:cNvSpPr/>
            <p:nvPr/>
          </p:nvSpPr>
          <p:spPr>
            <a:xfrm>
              <a:off x="5105314" y="3819740"/>
              <a:ext cx="1821697" cy="1359346"/>
            </a:xfrm>
            <a:prstGeom prst="rect">
              <a:avLst/>
            </a:prstGeom>
          </p:spPr>
          <p:txBody>
            <a:bodyPr wrap="square">
              <a:spAutoFit/>
            </a:bodyPr>
            <a:lstStyle/>
            <a:p>
              <a:pPr algn="ctr">
                <a:lnSpc>
                  <a:spcPts val="2200"/>
                </a:lnSpc>
              </a:pPr>
              <a:r>
                <a:rPr lang="pt-PT" sz="3600" b="1" dirty="0">
                  <a:solidFill>
                    <a:schemeClr val="bg1"/>
                  </a:solidFill>
                  <a:ea typeface="Verdana" panose="020B0604030504040204" pitchFamily="34" charset="0"/>
                  <a:cs typeface="Verdana" panose="020B0604030504040204" pitchFamily="34" charset="0"/>
                </a:rPr>
                <a:t>1.ª</a:t>
              </a:r>
              <a:r>
                <a:rPr lang="pt-PT" sz="16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r>
                <a:rPr lang="pt-PT" sz="1600" b="1" dirty="0">
                  <a:solidFill>
                    <a:schemeClr val="bg1"/>
                  </a:solidFill>
                  <a:ea typeface="Verdana" panose="020B0604030504040204" pitchFamily="34" charset="0"/>
                  <a:cs typeface="Verdana" panose="020B0604030504040204" pitchFamily="34" charset="0"/>
                </a:rPr>
                <a:t>LÍNGUA MAIS </a:t>
              </a:r>
            </a:p>
            <a:p>
              <a:pPr algn="ctr"/>
              <a:r>
                <a:rPr lang="pt-PT" sz="1600" b="1" dirty="0">
                  <a:solidFill>
                    <a:schemeClr val="bg1"/>
                  </a:solidFill>
                  <a:ea typeface="Verdana" panose="020B0604030504040204" pitchFamily="34" charset="0"/>
                  <a:cs typeface="Verdana" panose="020B0604030504040204" pitchFamily="34" charset="0"/>
                </a:rPr>
                <a:t>FALADA NO HEMISFÉRIO </a:t>
              </a:r>
            </a:p>
            <a:p>
              <a:pPr algn="ctr"/>
              <a:r>
                <a:rPr lang="pt-PT" sz="1600" b="1" dirty="0">
                  <a:solidFill>
                    <a:schemeClr val="bg1"/>
                  </a:solidFill>
                  <a:ea typeface="Verdana" panose="020B0604030504040204" pitchFamily="34" charset="0"/>
                  <a:cs typeface="Verdana" panose="020B0604030504040204" pitchFamily="34" charset="0"/>
                </a:rPr>
                <a:t>SUL</a:t>
              </a:r>
            </a:p>
          </p:txBody>
        </p:sp>
        <p:sp>
          <p:nvSpPr>
            <p:cNvPr id="28" name="Oval 27">
              <a:extLst>
                <a:ext uri="{FF2B5EF4-FFF2-40B4-BE49-F238E27FC236}">
                  <a16:creationId xmlns:a16="http://schemas.microsoft.com/office/drawing/2014/main" id="{CE869A60-C3B2-1C41-B00D-17F930675F9E}"/>
                </a:ext>
              </a:extLst>
            </p:cNvPr>
            <p:cNvSpPr/>
            <p:nvPr/>
          </p:nvSpPr>
          <p:spPr>
            <a:xfrm>
              <a:off x="7535560" y="3570887"/>
              <a:ext cx="1821697" cy="1821697"/>
            </a:xfrm>
            <a:prstGeom prst="ellipse">
              <a:avLst/>
            </a:prstGeom>
            <a:solidFill>
              <a:schemeClr val="accent1">
                <a:alpha val="70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Retângulo 3">
              <a:extLst>
                <a:ext uri="{FF2B5EF4-FFF2-40B4-BE49-F238E27FC236}">
                  <a16:creationId xmlns:a16="http://schemas.microsoft.com/office/drawing/2014/main" id="{42D81E26-3495-A647-A5CB-AE100596EE0D}"/>
                </a:ext>
              </a:extLst>
            </p:cNvPr>
            <p:cNvSpPr/>
            <p:nvPr/>
          </p:nvSpPr>
          <p:spPr>
            <a:xfrm>
              <a:off x="7609439" y="3823773"/>
              <a:ext cx="1673941" cy="1359346"/>
            </a:xfrm>
            <a:prstGeom prst="rect">
              <a:avLst/>
            </a:prstGeom>
          </p:spPr>
          <p:txBody>
            <a:bodyPr wrap="square">
              <a:spAutoFit/>
            </a:bodyPr>
            <a:lstStyle/>
            <a:p>
              <a:pPr algn="ctr">
                <a:lnSpc>
                  <a:spcPts val="2200"/>
                </a:lnSpc>
              </a:pPr>
              <a:r>
                <a:rPr lang="pt-PT" sz="3600" b="1" dirty="0">
                  <a:solidFill>
                    <a:schemeClr val="bg1"/>
                  </a:solidFill>
                  <a:ea typeface="Verdana" panose="020B0604030504040204" pitchFamily="34" charset="0"/>
                  <a:cs typeface="Verdana" panose="020B0604030504040204" pitchFamily="34" charset="0"/>
                </a:rPr>
                <a:t>3.ª</a:t>
              </a:r>
              <a:r>
                <a:rPr lang="pt-PT" sz="16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r>
                <a:rPr lang="pt-PT" sz="1600" b="1" dirty="0">
                  <a:solidFill>
                    <a:schemeClr val="bg1"/>
                  </a:solidFill>
                  <a:ea typeface="Verdana" panose="020B0604030504040204" pitchFamily="34" charset="0"/>
                  <a:cs typeface="Verdana" panose="020B0604030504040204" pitchFamily="34" charset="0"/>
                </a:rPr>
                <a:t>LÍNGUA </a:t>
              </a:r>
            </a:p>
            <a:p>
              <a:pPr algn="ctr"/>
              <a:r>
                <a:rPr lang="pt-PT" sz="1600" b="1" dirty="0">
                  <a:solidFill>
                    <a:schemeClr val="bg1"/>
                  </a:solidFill>
                  <a:ea typeface="Verdana" panose="020B0604030504040204" pitchFamily="34" charset="0"/>
                  <a:cs typeface="Verdana" panose="020B0604030504040204" pitchFamily="34" charset="0"/>
                </a:rPr>
                <a:t>MAIS </a:t>
              </a:r>
            </a:p>
            <a:p>
              <a:pPr algn="ctr"/>
              <a:r>
                <a:rPr lang="pt-PT" sz="1600" b="1" dirty="0">
                  <a:solidFill>
                    <a:schemeClr val="bg1"/>
                  </a:solidFill>
                  <a:ea typeface="Verdana" panose="020B0604030504040204" pitchFamily="34" charset="0"/>
                  <a:cs typeface="Verdana" panose="020B0604030504040204" pitchFamily="34" charset="0"/>
                </a:rPr>
                <a:t>USADA NO </a:t>
              </a:r>
            </a:p>
            <a:p>
              <a:pPr algn="ctr"/>
              <a:r>
                <a:rPr lang="pt-PT" sz="1600" b="1" dirty="0">
                  <a:solidFill>
                    <a:schemeClr val="bg1"/>
                  </a:solidFill>
                  <a:ea typeface="Verdana" panose="020B0604030504040204" pitchFamily="34" charset="0"/>
                  <a:cs typeface="Verdana" panose="020B0604030504040204" pitchFamily="34" charset="0"/>
                </a:rPr>
                <a:t>FACEBOOK</a:t>
              </a:r>
            </a:p>
          </p:txBody>
        </p:sp>
        <p:sp>
          <p:nvSpPr>
            <p:cNvPr id="30" name="Oval 29">
              <a:extLst>
                <a:ext uri="{FF2B5EF4-FFF2-40B4-BE49-F238E27FC236}">
                  <a16:creationId xmlns:a16="http://schemas.microsoft.com/office/drawing/2014/main" id="{559E4F87-BDF7-E341-91CC-AF8AC60F6271}"/>
                </a:ext>
              </a:extLst>
            </p:cNvPr>
            <p:cNvSpPr/>
            <p:nvPr/>
          </p:nvSpPr>
          <p:spPr>
            <a:xfrm>
              <a:off x="3873909" y="1722971"/>
              <a:ext cx="1821697" cy="1821697"/>
            </a:xfrm>
            <a:prstGeom prst="ellipse">
              <a:avLst/>
            </a:prstGeom>
            <a:solidFill>
              <a:schemeClr val="accent1">
                <a:alpha val="70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 name="Retângulo 3">
              <a:extLst>
                <a:ext uri="{FF2B5EF4-FFF2-40B4-BE49-F238E27FC236}">
                  <a16:creationId xmlns:a16="http://schemas.microsoft.com/office/drawing/2014/main" id="{9C106ACA-B45C-4A4E-84A6-2BE0EF4110B9}"/>
                </a:ext>
              </a:extLst>
            </p:cNvPr>
            <p:cNvSpPr/>
            <p:nvPr/>
          </p:nvSpPr>
          <p:spPr>
            <a:xfrm>
              <a:off x="4052469" y="2071521"/>
              <a:ext cx="1464576" cy="1113125"/>
            </a:xfrm>
            <a:prstGeom prst="rect">
              <a:avLst/>
            </a:prstGeom>
          </p:spPr>
          <p:txBody>
            <a:bodyPr wrap="square">
              <a:spAutoFit/>
            </a:bodyPr>
            <a:lstStyle/>
            <a:p>
              <a:pPr algn="ctr">
                <a:lnSpc>
                  <a:spcPts val="2200"/>
                </a:lnSpc>
              </a:pPr>
              <a:r>
                <a:rPr lang="pt-PT" sz="3600" b="1" dirty="0">
                  <a:solidFill>
                    <a:schemeClr val="bg1"/>
                  </a:solidFill>
                  <a:ea typeface="Verdana" panose="020B0604030504040204" pitchFamily="34" charset="0"/>
                  <a:cs typeface="Verdana" panose="020B0604030504040204" pitchFamily="34" charset="0"/>
                </a:rPr>
                <a:t>4.ª</a:t>
              </a:r>
              <a:r>
                <a:rPr lang="pt-PT" sz="3600" dirty="0">
                  <a:solidFill>
                    <a:schemeClr val="bg1"/>
                  </a:solidFill>
                  <a:ea typeface="Verdana" panose="020B0604030504040204" pitchFamily="34" charset="0"/>
                  <a:cs typeface="Verdana" panose="020B0604030504040204" pitchFamily="34" charset="0"/>
                </a:rPr>
                <a:t> </a:t>
              </a:r>
            </a:p>
            <a:p>
              <a:pPr algn="ctr"/>
              <a:r>
                <a:rPr lang="pt-PT" sz="1600" b="1" dirty="0">
                  <a:solidFill>
                    <a:schemeClr val="bg1"/>
                  </a:solidFill>
                  <a:ea typeface="Verdana" panose="020B0604030504040204" pitchFamily="34" charset="0"/>
                  <a:cs typeface="Verdana" panose="020B0604030504040204" pitchFamily="34" charset="0"/>
                </a:rPr>
                <a:t>LÍNGUA MAIS </a:t>
              </a:r>
            </a:p>
            <a:p>
              <a:pPr algn="ctr"/>
              <a:r>
                <a:rPr lang="pt-PT" sz="1600" b="1" dirty="0">
                  <a:solidFill>
                    <a:schemeClr val="bg1"/>
                  </a:solidFill>
                  <a:ea typeface="Verdana" panose="020B0604030504040204" pitchFamily="34" charset="0"/>
                  <a:cs typeface="Verdana" panose="020B0604030504040204" pitchFamily="34" charset="0"/>
                </a:rPr>
                <a:t>FALADA NO MUNDO</a:t>
              </a:r>
            </a:p>
          </p:txBody>
        </p:sp>
        <p:sp>
          <p:nvSpPr>
            <p:cNvPr id="32" name="Rectangle 6">
              <a:extLst>
                <a:ext uri="{FF2B5EF4-FFF2-40B4-BE49-F238E27FC236}">
                  <a16:creationId xmlns:a16="http://schemas.microsoft.com/office/drawing/2014/main" id="{D3321E50-C5D0-B34E-85DF-5DD5D7FF60FF}"/>
                </a:ext>
              </a:extLst>
            </p:cNvPr>
            <p:cNvSpPr/>
            <p:nvPr/>
          </p:nvSpPr>
          <p:spPr>
            <a:xfrm>
              <a:off x="2633341" y="6260023"/>
              <a:ext cx="3309206" cy="246221"/>
            </a:xfrm>
            <a:prstGeom prst="rect">
              <a:avLst/>
            </a:prstGeom>
          </p:spPr>
          <p:txBody>
            <a:bodyPr wrap="square">
              <a:spAutoFit/>
            </a:bodyPr>
            <a:lstStyle/>
            <a:p>
              <a:r>
                <a:rPr lang="pt-PT" sz="1000" dirty="0">
                  <a:solidFill>
                    <a:schemeClr val="tx1">
                      <a:lumMod val="50000"/>
                      <a:lumOff val="50000"/>
                    </a:schemeClr>
                  </a:solidFill>
                  <a:latin typeface="Calibri" panose="020F0502020204030204" pitchFamily="34" charset="0"/>
                </a:rPr>
                <a:t>Fonte: Instituto Camões</a:t>
              </a:r>
            </a:p>
          </p:txBody>
        </p:sp>
      </p:grpSp>
    </p:spTree>
    <p:extLst>
      <p:ext uri="{BB962C8B-B14F-4D97-AF65-F5344CB8AC3E}">
        <p14:creationId xmlns:p14="http://schemas.microsoft.com/office/powerpoint/2010/main" val="1085969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Língua</a:t>
            </a:r>
            <a:r>
              <a:rPr lang="en-US" sz="3200" kern="1200" dirty="0">
                <a:solidFill>
                  <a:schemeClr val="bg1"/>
                </a:solidFill>
                <a:latin typeface="+mj-lt"/>
                <a:ea typeface="+mj-ea"/>
                <a:cs typeface="+mj-cs"/>
              </a:rPr>
              <a:t> Portuguesa | </a:t>
            </a:r>
            <a:r>
              <a:rPr lang="en-US" sz="3200" kern="1200" dirty="0" err="1">
                <a:solidFill>
                  <a:schemeClr val="bg1"/>
                </a:solidFill>
                <a:latin typeface="+mj-lt"/>
                <a:ea typeface="+mj-ea"/>
                <a:cs typeface="+mj-cs"/>
              </a:rPr>
              <a:t>Ciência</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em</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Português</a:t>
            </a:r>
            <a:r>
              <a:rPr lang="en-US" sz="3200" kern="1200" dirty="0">
                <a:solidFill>
                  <a:schemeClr val="bg1"/>
                </a:solidFill>
                <a:latin typeface="+mj-lt"/>
                <a:ea typeface="+mj-ea"/>
                <a:cs typeface="+mj-cs"/>
              </a:rPr>
              <a:t> | </a:t>
            </a:r>
            <a:r>
              <a:rPr lang="en-US" sz="3200" kern="1200" dirty="0" err="1">
                <a:solidFill>
                  <a:schemeClr val="bg1"/>
                </a:solidFill>
                <a:latin typeface="+mj-lt"/>
                <a:ea typeface="+mj-ea"/>
                <a:cs typeface="+mj-cs"/>
              </a:rPr>
              <a:t>Património</a:t>
            </a:r>
            <a:r>
              <a:rPr lang="en-US" sz="3200" kern="1200" dirty="0">
                <a:solidFill>
                  <a:schemeClr val="bg1"/>
                </a:solidFill>
                <a:latin typeface="+mj-lt"/>
                <a:ea typeface="+mj-ea"/>
                <a:cs typeface="+mj-cs"/>
              </a:rPr>
              <a:t> Universal</a:t>
            </a:r>
          </a:p>
        </p:txBody>
      </p:sp>
      <p:grpSp>
        <p:nvGrpSpPr>
          <p:cNvPr id="33" name="Grupo 32">
            <a:extLst>
              <a:ext uri="{FF2B5EF4-FFF2-40B4-BE49-F238E27FC236}">
                <a16:creationId xmlns:a16="http://schemas.microsoft.com/office/drawing/2014/main" id="{C492FC32-A7DD-6C41-8048-2B36D05C50AA}"/>
              </a:ext>
            </a:extLst>
          </p:cNvPr>
          <p:cNvGrpSpPr/>
          <p:nvPr/>
        </p:nvGrpSpPr>
        <p:grpSpPr>
          <a:xfrm>
            <a:off x="1589994" y="1967348"/>
            <a:ext cx="9425336" cy="4890652"/>
            <a:chOff x="1853237" y="1298000"/>
            <a:chExt cx="9144000" cy="5428038"/>
          </a:xfrm>
        </p:grpSpPr>
        <p:pic>
          <p:nvPicPr>
            <p:cNvPr id="34" name="Imagem 33">
              <a:extLst>
                <a:ext uri="{FF2B5EF4-FFF2-40B4-BE49-F238E27FC236}">
                  <a16:creationId xmlns:a16="http://schemas.microsoft.com/office/drawing/2014/main" id="{709114F5-2FE6-BB47-9506-258042FD93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3237" y="1298000"/>
              <a:ext cx="9144000" cy="5278385"/>
            </a:xfrm>
            <a:prstGeom prst="rect">
              <a:avLst/>
            </a:prstGeom>
          </p:spPr>
        </p:pic>
        <p:sp>
          <p:nvSpPr>
            <p:cNvPr id="36" name="Rectangle 6">
              <a:extLst>
                <a:ext uri="{FF2B5EF4-FFF2-40B4-BE49-F238E27FC236}">
                  <a16:creationId xmlns:a16="http://schemas.microsoft.com/office/drawing/2014/main" id="{E6FBD353-1300-6845-9523-3AF7833C8C83}"/>
                </a:ext>
              </a:extLst>
            </p:cNvPr>
            <p:cNvSpPr/>
            <p:nvPr/>
          </p:nvSpPr>
          <p:spPr>
            <a:xfrm>
              <a:off x="2391879" y="6479817"/>
              <a:ext cx="4129090" cy="246221"/>
            </a:xfrm>
            <a:prstGeom prst="rect">
              <a:avLst/>
            </a:prstGeom>
          </p:spPr>
          <p:txBody>
            <a:bodyPr wrap="square">
              <a:spAutoFit/>
            </a:bodyPr>
            <a:lstStyle/>
            <a:p>
              <a:pPr algn="ctr"/>
              <a:r>
                <a:rPr lang="pt-PT" sz="1000" dirty="0">
                  <a:solidFill>
                    <a:schemeClr val="tx1">
                      <a:lumMod val="50000"/>
                      <a:lumOff val="50000"/>
                    </a:schemeClr>
                  </a:solidFill>
                  <a:latin typeface="Calibri" panose="020F0502020204030204" pitchFamily="34" charset="0"/>
                </a:rPr>
                <a:t>Ministério da Ciência, Tecnologia e Ensino Superior</a:t>
              </a:r>
            </a:p>
          </p:txBody>
        </p:sp>
        <p:sp>
          <p:nvSpPr>
            <p:cNvPr id="37" name="Oval 36">
              <a:extLst>
                <a:ext uri="{FF2B5EF4-FFF2-40B4-BE49-F238E27FC236}">
                  <a16:creationId xmlns:a16="http://schemas.microsoft.com/office/drawing/2014/main" id="{AB6872AF-003E-114C-B084-5ADDB65E2B2F}"/>
                </a:ext>
              </a:extLst>
            </p:cNvPr>
            <p:cNvSpPr/>
            <p:nvPr/>
          </p:nvSpPr>
          <p:spPr>
            <a:xfrm>
              <a:off x="5818472" y="3366212"/>
              <a:ext cx="356134" cy="356134"/>
            </a:xfrm>
            <a:prstGeom prst="ellipse">
              <a:avLst/>
            </a:prstGeom>
            <a:solidFill>
              <a:srgbClr val="36A9E1">
                <a:alpha val="30000"/>
              </a:srgb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8" name="Oval 37">
              <a:extLst>
                <a:ext uri="{FF2B5EF4-FFF2-40B4-BE49-F238E27FC236}">
                  <a16:creationId xmlns:a16="http://schemas.microsoft.com/office/drawing/2014/main" id="{B3379A25-424D-D74F-8108-AB84D05171AF}"/>
                </a:ext>
              </a:extLst>
            </p:cNvPr>
            <p:cNvSpPr/>
            <p:nvPr/>
          </p:nvSpPr>
          <p:spPr>
            <a:xfrm>
              <a:off x="9368378" y="4721418"/>
              <a:ext cx="356134" cy="356134"/>
            </a:xfrm>
            <a:prstGeom prst="ellipse">
              <a:avLst/>
            </a:prstGeom>
            <a:solidFill>
              <a:srgbClr val="36A9E1">
                <a:alpha val="30000"/>
              </a:srgb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Oval 38">
              <a:extLst>
                <a:ext uri="{FF2B5EF4-FFF2-40B4-BE49-F238E27FC236}">
                  <a16:creationId xmlns:a16="http://schemas.microsoft.com/office/drawing/2014/main" id="{30623B04-5E6B-C344-98D7-BCD94C04C87C}"/>
                </a:ext>
              </a:extLst>
            </p:cNvPr>
            <p:cNvSpPr/>
            <p:nvPr/>
          </p:nvSpPr>
          <p:spPr>
            <a:xfrm>
              <a:off x="9074430" y="3815445"/>
              <a:ext cx="356134" cy="356134"/>
            </a:xfrm>
            <a:prstGeom prst="ellipse">
              <a:avLst/>
            </a:prstGeom>
            <a:solidFill>
              <a:srgbClr val="36A9E1">
                <a:alpha val="30000"/>
              </a:srgb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0" name="CaixaDeTexto 39">
              <a:extLst>
                <a:ext uri="{FF2B5EF4-FFF2-40B4-BE49-F238E27FC236}">
                  <a16:creationId xmlns:a16="http://schemas.microsoft.com/office/drawing/2014/main" id="{5BFF4FDB-FBE2-844D-B5DE-258EC4A0D1A2}"/>
                </a:ext>
              </a:extLst>
            </p:cNvPr>
            <p:cNvSpPr txBox="1"/>
            <p:nvPr/>
          </p:nvSpPr>
          <p:spPr>
            <a:xfrm>
              <a:off x="5575354" y="3150768"/>
              <a:ext cx="849883" cy="215444"/>
            </a:xfrm>
            <a:prstGeom prst="rect">
              <a:avLst/>
            </a:prstGeom>
            <a:noFill/>
          </p:spPr>
          <p:txBody>
            <a:bodyPr wrap="square" rtlCol="0">
              <a:spAutoFit/>
            </a:bodyPr>
            <a:lstStyle/>
            <a:p>
              <a:pPr algn="ctr"/>
              <a:r>
                <a:rPr lang="pt-PT" sz="800" b="1" dirty="0">
                  <a:solidFill>
                    <a:schemeClr val="tx1">
                      <a:lumMod val="65000"/>
                      <a:lumOff val="35000"/>
                    </a:schemeClr>
                  </a:solidFill>
                  <a:latin typeface="Calibri" panose="020F0502020204030204" pitchFamily="34" charset="0"/>
                </a:rPr>
                <a:t>PORTUGAL</a:t>
              </a:r>
            </a:p>
          </p:txBody>
        </p:sp>
        <p:sp>
          <p:nvSpPr>
            <p:cNvPr id="41" name="CaixaDeTexto 40">
              <a:extLst>
                <a:ext uri="{FF2B5EF4-FFF2-40B4-BE49-F238E27FC236}">
                  <a16:creationId xmlns:a16="http://schemas.microsoft.com/office/drawing/2014/main" id="{AA9ED960-C4EE-3646-AAA5-9E0772C56323}"/>
                </a:ext>
              </a:extLst>
            </p:cNvPr>
            <p:cNvSpPr txBox="1"/>
            <p:nvPr/>
          </p:nvSpPr>
          <p:spPr>
            <a:xfrm>
              <a:off x="5123115" y="3814679"/>
              <a:ext cx="849883" cy="215444"/>
            </a:xfrm>
            <a:prstGeom prst="rect">
              <a:avLst/>
            </a:prstGeom>
            <a:noFill/>
          </p:spPr>
          <p:txBody>
            <a:bodyPr wrap="square" rtlCol="0">
              <a:spAutoFit/>
            </a:bodyPr>
            <a:lstStyle/>
            <a:p>
              <a:pPr algn="ctr"/>
              <a:r>
                <a:rPr lang="pt-PT" sz="800" b="1" dirty="0">
                  <a:solidFill>
                    <a:schemeClr val="tx1">
                      <a:lumMod val="65000"/>
                      <a:lumOff val="35000"/>
                    </a:schemeClr>
                  </a:solidFill>
                  <a:latin typeface="Calibri" panose="020F0502020204030204" pitchFamily="34" charset="0"/>
                </a:rPr>
                <a:t>CABO VERDE</a:t>
              </a:r>
            </a:p>
          </p:txBody>
        </p:sp>
        <p:sp>
          <p:nvSpPr>
            <p:cNvPr id="42" name="CaixaDeTexto 41">
              <a:extLst>
                <a:ext uri="{FF2B5EF4-FFF2-40B4-BE49-F238E27FC236}">
                  <a16:creationId xmlns:a16="http://schemas.microsoft.com/office/drawing/2014/main" id="{7242DACF-4404-5A4A-B860-4A469E24E7B9}"/>
                </a:ext>
              </a:extLst>
            </p:cNvPr>
            <p:cNvSpPr txBox="1"/>
            <p:nvPr/>
          </p:nvSpPr>
          <p:spPr>
            <a:xfrm>
              <a:off x="4570449" y="4639584"/>
              <a:ext cx="849883" cy="215444"/>
            </a:xfrm>
            <a:prstGeom prst="rect">
              <a:avLst/>
            </a:prstGeom>
            <a:noFill/>
          </p:spPr>
          <p:txBody>
            <a:bodyPr wrap="square" rtlCol="0">
              <a:spAutoFit/>
            </a:bodyPr>
            <a:lstStyle/>
            <a:p>
              <a:pPr algn="ctr"/>
              <a:r>
                <a:rPr lang="pt-PT" sz="800" b="1" dirty="0">
                  <a:solidFill>
                    <a:schemeClr val="tx1">
                      <a:lumMod val="65000"/>
                      <a:lumOff val="35000"/>
                    </a:schemeClr>
                  </a:solidFill>
                  <a:latin typeface="Calibri" panose="020F0502020204030204" pitchFamily="34" charset="0"/>
                </a:rPr>
                <a:t>BRASIL</a:t>
              </a:r>
            </a:p>
          </p:txBody>
        </p:sp>
        <p:sp>
          <p:nvSpPr>
            <p:cNvPr id="43" name="CaixaDeTexto 42">
              <a:extLst>
                <a:ext uri="{FF2B5EF4-FFF2-40B4-BE49-F238E27FC236}">
                  <a16:creationId xmlns:a16="http://schemas.microsoft.com/office/drawing/2014/main" id="{E0D049B3-E9E0-A845-8D50-3AB961200F91}"/>
                </a:ext>
              </a:extLst>
            </p:cNvPr>
            <p:cNvSpPr txBox="1"/>
            <p:nvPr/>
          </p:nvSpPr>
          <p:spPr>
            <a:xfrm>
              <a:off x="6757336" y="4603590"/>
              <a:ext cx="849883" cy="215444"/>
            </a:xfrm>
            <a:prstGeom prst="rect">
              <a:avLst/>
            </a:prstGeom>
            <a:noFill/>
          </p:spPr>
          <p:txBody>
            <a:bodyPr wrap="square" rtlCol="0">
              <a:spAutoFit/>
            </a:bodyPr>
            <a:lstStyle/>
            <a:p>
              <a:pPr algn="ctr"/>
              <a:r>
                <a:rPr lang="pt-PT" sz="800" b="1" dirty="0">
                  <a:solidFill>
                    <a:schemeClr val="tx1">
                      <a:lumMod val="65000"/>
                      <a:lumOff val="35000"/>
                    </a:schemeClr>
                  </a:solidFill>
                  <a:latin typeface="Calibri" panose="020F0502020204030204" pitchFamily="34" charset="0"/>
                </a:rPr>
                <a:t>MOÇAMBIQUE</a:t>
              </a:r>
            </a:p>
          </p:txBody>
        </p:sp>
        <p:sp>
          <p:nvSpPr>
            <p:cNvPr id="44" name="CaixaDeTexto 43">
              <a:extLst>
                <a:ext uri="{FF2B5EF4-FFF2-40B4-BE49-F238E27FC236}">
                  <a16:creationId xmlns:a16="http://schemas.microsoft.com/office/drawing/2014/main" id="{A3A3E484-3820-8344-BF21-3224FEDC54BE}"/>
                </a:ext>
              </a:extLst>
            </p:cNvPr>
            <p:cNvSpPr txBox="1"/>
            <p:nvPr/>
          </p:nvSpPr>
          <p:spPr>
            <a:xfrm>
              <a:off x="9121503" y="4505974"/>
              <a:ext cx="849883" cy="215444"/>
            </a:xfrm>
            <a:prstGeom prst="rect">
              <a:avLst/>
            </a:prstGeom>
            <a:noFill/>
          </p:spPr>
          <p:txBody>
            <a:bodyPr wrap="square" rtlCol="0">
              <a:spAutoFit/>
            </a:bodyPr>
            <a:lstStyle/>
            <a:p>
              <a:pPr algn="ctr"/>
              <a:r>
                <a:rPr lang="pt-PT" sz="800" b="1" dirty="0">
                  <a:solidFill>
                    <a:schemeClr val="tx1">
                      <a:lumMod val="65000"/>
                      <a:lumOff val="35000"/>
                    </a:schemeClr>
                  </a:solidFill>
                  <a:latin typeface="Calibri" panose="020F0502020204030204" pitchFamily="34" charset="0"/>
                </a:rPr>
                <a:t>TIMOR</a:t>
              </a:r>
            </a:p>
          </p:txBody>
        </p:sp>
        <p:sp>
          <p:nvSpPr>
            <p:cNvPr id="45" name="CaixaDeTexto 44">
              <a:extLst>
                <a:ext uri="{FF2B5EF4-FFF2-40B4-BE49-F238E27FC236}">
                  <a16:creationId xmlns:a16="http://schemas.microsoft.com/office/drawing/2014/main" id="{B96449FC-BAB3-184D-83AB-ADDAC596AA73}"/>
                </a:ext>
              </a:extLst>
            </p:cNvPr>
            <p:cNvSpPr txBox="1"/>
            <p:nvPr/>
          </p:nvSpPr>
          <p:spPr>
            <a:xfrm>
              <a:off x="8837180" y="3571126"/>
              <a:ext cx="849883" cy="215444"/>
            </a:xfrm>
            <a:prstGeom prst="rect">
              <a:avLst/>
            </a:prstGeom>
            <a:noFill/>
          </p:spPr>
          <p:txBody>
            <a:bodyPr wrap="square" rtlCol="0">
              <a:spAutoFit/>
            </a:bodyPr>
            <a:lstStyle/>
            <a:p>
              <a:pPr algn="ctr"/>
              <a:r>
                <a:rPr lang="pt-PT" sz="800" b="1" dirty="0">
                  <a:solidFill>
                    <a:schemeClr val="tx1">
                      <a:lumMod val="65000"/>
                      <a:lumOff val="35000"/>
                    </a:schemeClr>
                  </a:solidFill>
                  <a:latin typeface="Calibri" panose="020F0502020204030204" pitchFamily="34" charset="0"/>
                </a:rPr>
                <a:t>MACAU</a:t>
              </a:r>
            </a:p>
          </p:txBody>
        </p:sp>
        <p:sp>
          <p:nvSpPr>
            <p:cNvPr id="46" name="CaixaDeTexto 45">
              <a:extLst>
                <a:ext uri="{FF2B5EF4-FFF2-40B4-BE49-F238E27FC236}">
                  <a16:creationId xmlns:a16="http://schemas.microsoft.com/office/drawing/2014/main" id="{01F37F69-86D4-A44D-822C-C879A8CD16A7}"/>
                </a:ext>
              </a:extLst>
            </p:cNvPr>
            <p:cNvSpPr txBox="1"/>
            <p:nvPr/>
          </p:nvSpPr>
          <p:spPr>
            <a:xfrm>
              <a:off x="5575354" y="3390179"/>
              <a:ext cx="849883" cy="239117"/>
            </a:xfrm>
            <a:prstGeom prst="rect">
              <a:avLst/>
            </a:prstGeom>
            <a:noFill/>
          </p:spPr>
          <p:txBody>
            <a:bodyPr wrap="square" rtlCol="0">
              <a:spAutoFit/>
            </a:bodyPr>
            <a:lstStyle/>
            <a:p>
              <a:pPr algn="ctr"/>
              <a:endParaRPr lang="pt-PT" sz="800" b="1" dirty="0">
                <a:latin typeface="Calibri" panose="020F0502020204030204" pitchFamily="34" charset="0"/>
              </a:endParaRPr>
            </a:p>
          </p:txBody>
        </p:sp>
        <p:sp>
          <p:nvSpPr>
            <p:cNvPr id="47" name="CaixaDeTexto 46">
              <a:extLst>
                <a:ext uri="{FF2B5EF4-FFF2-40B4-BE49-F238E27FC236}">
                  <a16:creationId xmlns:a16="http://schemas.microsoft.com/office/drawing/2014/main" id="{F54D345F-52D0-5D4C-ACD1-57BDF70DA3FD}"/>
                </a:ext>
              </a:extLst>
            </p:cNvPr>
            <p:cNvSpPr txBox="1"/>
            <p:nvPr/>
          </p:nvSpPr>
          <p:spPr>
            <a:xfrm>
              <a:off x="4627986" y="4890971"/>
              <a:ext cx="849883" cy="239117"/>
            </a:xfrm>
            <a:prstGeom prst="rect">
              <a:avLst/>
            </a:prstGeom>
            <a:noFill/>
          </p:spPr>
          <p:txBody>
            <a:bodyPr wrap="square" rtlCol="0">
              <a:spAutoFit/>
            </a:bodyPr>
            <a:lstStyle/>
            <a:p>
              <a:pPr algn="ctr"/>
              <a:endParaRPr lang="pt-PT" sz="800" b="1" dirty="0">
                <a:latin typeface="Calibri" panose="020F0502020204030204" pitchFamily="34" charset="0"/>
              </a:endParaRPr>
            </a:p>
          </p:txBody>
        </p:sp>
        <p:sp>
          <p:nvSpPr>
            <p:cNvPr id="48" name="CaixaDeTexto 47">
              <a:extLst>
                <a:ext uri="{FF2B5EF4-FFF2-40B4-BE49-F238E27FC236}">
                  <a16:creationId xmlns:a16="http://schemas.microsoft.com/office/drawing/2014/main" id="{EFF35F08-EA61-EF4E-95E9-E15385C60939}"/>
                </a:ext>
              </a:extLst>
            </p:cNvPr>
            <p:cNvSpPr txBox="1"/>
            <p:nvPr/>
          </p:nvSpPr>
          <p:spPr>
            <a:xfrm>
              <a:off x="6757336" y="4974488"/>
              <a:ext cx="849883" cy="239117"/>
            </a:xfrm>
            <a:prstGeom prst="rect">
              <a:avLst/>
            </a:prstGeom>
            <a:noFill/>
          </p:spPr>
          <p:txBody>
            <a:bodyPr wrap="square" rtlCol="0">
              <a:spAutoFit/>
            </a:bodyPr>
            <a:lstStyle/>
            <a:p>
              <a:pPr algn="ctr"/>
              <a:endParaRPr lang="pt-PT" sz="800" b="1" dirty="0">
                <a:latin typeface="Calibri" panose="020F0502020204030204" pitchFamily="34" charset="0"/>
              </a:endParaRPr>
            </a:p>
          </p:txBody>
        </p:sp>
        <p:sp>
          <p:nvSpPr>
            <p:cNvPr id="49" name="CaixaDeTexto 48">
              <a:extLst>
                <a:ext uri="{FF2B5EF4-FFF2-40B4-BE49-F238E27FC236}">
                  <a16:creationId xmlns:a16="http://schemas.microsoft.com/office/drawing/2014/main" id="{F64DA79D-EB2B-E942-93D0-0D57EBADE198}"/>
                </a:ext>
              </a:extLst>
            </p:cNvPr>
            <p:cNvSpPr txBox="1"/>
            <p:nvPr/>
          </p:nvSpPr>
          <p:spPr>
            <a:xfrm>
              <a:off x="9121503" y="4745595"/>
              <a:ext cx="849883" cy="239117"/>
            </a:xfrm>
            <a:prstGeom prst="rect">
              <a:avLst/>
            </a:prstGeom>
            <a:noFill/>
          </p:spPr>
          <p:txBody>
            <a:bodyPr wrap="square" rtlCol="0">
              <a:spAutoFit/>
            </a:bodyPr>
            <a:lstStyle/>
            <a:p>
              <a:pPr algn="ctr"/>
              <a:endParaRPr lang="pt-PT" sz="800" b="1" dirty="0">
                <a:latin typeface="Calibri" panose="020F0502020204030204" pitchFamily="34" charset="0"/>
              </a:endParaRPr>
            </a:p>
          </p:txBody>
        </p:sp>
        <p:sp>
          <p:nvSpPr>
            <p:cNvPr id="50" name="CaixaDeTexto 49">
              <a:extLst>
                <a:ext uri="{FF2B5EF4-FFF2-40B4-BE49-F238E27FC236}">
                  <a16:creationId xmlns:a16="http://schemas.microsoft.com/office/drawing/2014/main" id="{DDA28C5E-3257-2C48-9981-7DD7E99994CD}"/>
                </a:ext>
              </a:extLst>
            </p:cNvPr>
            <p:cNvSpPr txBox="1"/>
            <p:nvPr/>
          </p:nvSpPr>
          <p:spPr>
            <a:xfrm>
              <a:off x="8827555" y="3824099"/>
              <a:ext cx="849883" cy="239117"/>
            </a:xfrm>
            <a:prstGeom prst="rect">
              <a:avLst/>
            </a:prstGeom>
            <a:noFill/>
          </p:spPr>
          <p:txBody>
            <a:bodyPr wrap="square" rtlCol="0">
              <a:spAutoFit/>
            </a:bodyPr>
            <a:lstStyle/>
            <a:p>
              <a:pPr algn="ctr"/>
              <a:endParaRPr lang="pt-PT" sz="800" b="1" dirty="0">
                <a:latin typeface="Calibri" panose="020F0502020204030204" pitchFamily="34" charset="0"/>
              </a:endParaRPr>
            </a:p>
          </p:txBody>
        </p:sp>
        <p:sp>
          <p:nvSpPr>
            <p:cNvPr id="51" name="Oval 50">
              <a:extLst>
                <a:ext uri="{FF2B5EF4-FFF2-40B4-BE49-F238E27FC236}">
                  <a16:creationId xmlns:a16="http://schemas.microsoft.com/office/drawing/2014/main" id="{C5D3F9DF-99E0-8341-9F05-CE81066BE92E}"/>
                </a:ext>
              </a:extLst>
            </p:cNvPr>
            <p:cNvSpPr/>
            <p:nvPr/>
          </p:nvSpPr>
          <p:spPr>
            <a:xfrm>
              <a:off x="4855409" y="4819034"/>
              <a:ext cx="391480" cy="444044"/>
            </a:xfrm>
            <a:prstGeom prst="ellipse">
              <a:avLst/>
            </a:prstGeom>
            <a:solidFill>
              <a:srgbClr val="36A9E1">
                <a:alpha val="30000"/>
              </a:srgb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2" name="Oval 51">
              <a:extLst>
                <a:ext uri="{FF2B5EF4-FFF2-40B4-BE49-F238E27FC236}">
                  <a16:creationId xmlns:a16="http://schemas.microsoft.com/office/drawing/2014/main" id="{51930A2D-D2D5-814E-B786-D89B170F8D84}"/>
                </a:ext>
              </a:extLst>
            </p:cNvPr>
            <p:cNvSpPr/>
            <p:nvPr/>
          </p:nvSpPr>
          <p:spPr>
            <a:xfrm>
              <a:off x="6944185" y="4819034"/>
              <a:ext cx="356134" cy="356134"/>
            </a:xfrm>
            <a:prstGeom prst="ellipse">
              <a:avLst/>
            </a:prstGeom>
            <a:solidFill>
              <a:srgbClr val="36A9E1">
                <a:alpha val="30000"/>
              </a:srgb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3" name="Oval 52">
              <a:extLst>
                <a:ext uri="{FF2B5EF4-FFF2-40B4-BE49-F238E27FC236}">
                  <a16:creationId xmlns:a16="http://schemas.microsoft.com/office/drawing/2014/main" id="{42E29210-3E23-E743-AA43-9F3D0ADB19DD}"/>
                </a:ext>
              </a:extLst>
            </p:cNvPr>
            <p:cNvSpPr/>
            <p:nvPr/>
          </p:nvSpPr>
          <p:spPr>
            <a:xfrm>
              <a:off x="5369989" y="4017384"/>
              <a:ext cx="356134" cy="356134"/>
            </a:xfrm>
            <a:prstGeom prst="ellipse">
              <a:avLst/>
            </a:prstGeom>
            <a:solidFill>
              <a:srgbClr val="36A9E1">
                <a:alpha val="30000"/>
              </a:srgb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4" name="CaixaDeTexto 53">
              <a:extLst>
                <a:ext uri="{FF2B5EF4-FFF2-40B4-BE49-F238E27FC236}">
                  <a16:creationId xmlns:a16="http://schemas.microsoft.com/office/drawing/2014/main" id="{31E9E4CA-630E-5742-987F-584BE7B1F850}"/>
                </a:ext>
              </a:extLst>
            </p:cNvPr>
            <p:cNvSpPr txBox="1"/>
            <p:nvPr/>
          </p:nvSpPr>
          <p:spPr>
            <a:xfrm>
              <a:off x="5111413" y="4040616"/>
              <a:ext cx="849883" cy="239117"/>
            </a:xfrm>
            <a:prstGeom prst="rect">
              <a:avLst/>
            </a:prstGeom>
            <a:noFill/>
          </p:spPr>
          <p:txBody>
            <a:bodyPr wrap="square" rtlCol="0">
              <a:spAutoFit/>
            </a:bodyPr>
            <a:lstStyle/>
            <a:p>
              <a:pPr algn="ctr"/>
              <a:endParaRPr lang="pt-PT" sz="800" b="1" dirty="0">
                <a:latin typeface="Calibri" panose="020F0502020204030204" pitchFamily="34" charset="0"/>
              </a:endParaRPr>
            </a:p>
          </p:txBody>
        </p:sp>
      </p:grpSp>
      <p:sp>
        <p:nvSpPr>
          <p:cNvPr id="55" name="CaixaDeTexto 54">
            <a:extLst>
              <a:ext uri="{FF2B5EF4-FFF2-40B4-BE49-F238E27FC236}">
                <a16:creationId xmlns:a16="http://schemas.microsoft.com/office/drawing/2014/main" id="{03E5CE81-0D1F-9E4D-960C-992313285D73}"/>
              </a:ext>
            </a:extLst>
          </p:cNvPr>
          <p:cNvSpPr txBox="1"/>
          <p:nvPr/>
        </p:nvSpPr>
        <p:spPr>
          <a:xfrm>
            <a:off x="315994" y="5139793"/>
            <a:ext cx="2577201" cy="1015663"/>
          </a:xfrm>
          <a:prstGeom prst="rect">
            <a:avLst/>
          </a:prstGeom>
          <a:noFill/>
        </p:spPr>
        <p:txBody>
          <a:bodyPr wrap="square" rtlCol="0">
            <a:spAutoFit/>
          </a:bodyPr>
          <a:lstStyle/>
          <a:p>
            <a:r>
              <a:rPr lang="pt-PT" sz="20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REPOSITÓRIOS NA CPLP E MACAU </a:t>
            </a:r>
            <a:endParaRPr lang="pt-PT" sz="2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19840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FDFFAEEB-F859-3646-A68D-3EF3D9D9B34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297763" y="1653047"/>
            <a:ext cx="6250769" cy="3391039"/>
          </a:xfrm>
          <a:prstGeom prst="rect">
            <a:avLst/>
          </a:prstGeom>
        </p:spPr>
      </p:pic>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pt-PT" sz="2800" dirty="0">
                <a:solidFill>
                  <a:schemeClr val="bg1"/>
                </a:solidFill>
              </a:rPr>
              <a:t>Infraestruturas nacionais</a:t>
            </a:r>
          </a:p>
        </p:txBody>
      </p:sp>
      <p:sp>
        <p:nvSpPr>
          <p:cNvPr id="3" name="Marcador de Posição de Conteúdo 2">
            <a:extLst>
              <a:ext uri="{FF2B5EF4-FFF2-40B4-BE49-F238E27FC236}">
                <a16:creationId xmlns:a16="http://schemas.microsoft.com/office/drawing/2014/main" id="{7FE6C16F-125D-3F4C-8902-64D091BEA0F2}"/>
              </a:ext>
            </a:extLst>
          </p:cNvPr>
          <p:cNvSpPr>
            <a:spLocks noGrp="1"/>
          </p:cNvSpPr>
          <p:nvPr>
            <p:ph idx="1"/>
          </p:nvPr>
        </p:nvSpPr>
        <p:spPr>
          <a:xfrm>
            <a:off x="643468" y="2638044"/>
            <a:ext cx="3363974" cy="3415622"/>
          </a:xfrm>
        </p:spPr>
        <p:txBody>
          <a:bodyPr>
            <a:normAutofit/>
          </a:bodyPr>
          <a:lstStyle/>
          <a:p>
            <a:pPr marL="0" indent="0">
              <a:buNone/>
            </a:pPr>
            <a:r>
              <a:rPr lang="pt-PT" sz="1900" dirty="0">
                <a:solidFill>
                  <a:schemeClr val="bg1"/>
                </a:solidFill>
              </a:rPr>
              <a:t>O ecossistema científico possuí 40 infraestruturas de investigação, 23 das quais alinhadas com o mapeamento do ESFRI, distribuídas pelas seguintes áreas</a:t>
            </a:r>
          </a:p>
        </p:txBody>
      </p:sp>
    </p:spTree>
    <p:extLst>
      <p:ext uri="{BB962C8B-B14F-4D97-AF65-F5344CB8AC3E}">
        <p14:creationId xmlns:p14="http://schemas.microsoft.com/office/powerpoint/2010/main" val="404718479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8">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pt-PT" sz="2800" dirty="0">
                <a:solidFill>
                  <a:schemeClr val="bg1"/>
                </a:solidFill>
              </a:rPr>
              <a:t>RCTS</a:t>
            </a:r>
          </a:p>
        </p:txBody>
      </p:sp>
      <p:sp>
        <p:nvSpPr>
          <p:cNvPr id="3" name="Marcador de Posição de Conteúdo 2">
            <a:extLst>
              <a:ext uri="{FF2B5EF4-FFF2-40B4-BE49-F238E27FC236}">
                <a16:creationId xmlns:a16="http://schemas.microsoft.com/office/drawing/2014/main" id="{7FE6C16F-125D-3F4C-8902-64D091BEA0F2}"/>
              </a:ext>
            </a:extLst>
          </p:cNvPr>
          <p:cNvSpPr>
            <a:spLocks noGrp="1"/>
          </p:cNvSpPr>
          <p:nvPr>
            <p:ph idx="1"/>
          </p:nvPr>
        </p:nvSpPr>
        <p:spPr>
          <a:xfrm>
            <a:off x="643468" y="2638044"/>
            <a:ext cx="3363974" cy="3415622"/>
          </a:xfrm>
        </p:spPr>
        <p:txBody>
          <a:bodyPr>
            <a:normAutofit/>
          </a:bodyPr>
          <a:lstStyle/>
          <a:p>
            <a:pPr marL="0" indent="0">
              <a:buNone/>
            </a:pPr>
            <a:r>
              <a:rPr lang="pt-PT" sz="2000" dirty="0">
                <a:solidFill>
                  <a:schemeClr val="bg1"/>
                </a:solidFill>
              </a:rPr>
              <a:t>A cobertura da RCTS – Rede Ciência, Tecnologia e Sociedade por todo o território nacional e a centralidade dos seus nós para a administração pública e, sobretudo, para as infraestruturas mundiais constitui uma oportunidade para a valorização da experiência portuguesa na ligação Norte-Sul e Sul-Sul</a:t>
            </a:r>
          </a:p>
        </p:txBody>
      </p:sp>
      <p:pic>
        <p:nvPicPr>
          <p:cNvPr id="7" name="Imagem 6">
            <a:extLst>
              <a:ext uri="{FF2B5EF4-FFF2-40B4-BE49-F238E27FC236}">
                <a16:creationId xmlns:a16="http://schemas.microsoft.com/office/drawing/2014/main" id="{060216FA-4682-4440-934A-F60688A68344}"/>
              </a:ext>
            </a:extLst>
          </p:cNvPr>
          <p:cNvPicPr>
            <a:picLocks noChangeAspect="1"/>
          </p:cNvPicPr>
          <p:nvPr/>
        </p:nvPicPr>
        <p:blipFill>
          <a:blip r:embed="rId2"/>
          <a:stretch>
            <a:fillRect/>
          </a:stretch>
        </p:blipFill>
        <p:spPr>
          <a:xfrm>
            <a:off x="6088742" y="436639"/>
            <a:ext cx="5159476" cy="6040362"/>
          </a:xfrm>
          <a:prstGeom prst="rect">
            <a:avLst/>
          </a:prstGeom>
        </p:spPr>
      </p:pic>
    </p:spTree>
    <p:extLst>
      <p:ext uri="{BB962C8B-B14F-4D97-AF65-F5344CB8AC3E}">
        <p14:creationId xmlns:p14="http://schemas.microsoft.com/office/powerpoint/2010/main" val="2216627825"/>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pt-PT" sz="3200">
                <a:solidFill>
                  <a:srgbClr val="262626"/>
                </a:solidFill>
              </a:rPr>
              <a:t>Infraestrutura de dados</a:t>
            </a:r>
          </a:p>
        </p:txBody>
      </p:sp>
      <p:sp>
        <p:nvSpPr>
          <p:cNvPr id="3" name="Marcador de Posição de Conteúdo 2">
            <a:extLst>
              <a:ext uri="{FF2B5EF4-FFF2-40B4-BE49-F238E27FC236}">
                <a16:creationId xmlns:a16="http://schemas.microsoft.com/office/drawing/2014/main" id="{7FE6C16F-125D-3F4C-8902-64D091BEA0F2}"/>
              </a:ext>
            </a:extLst>
          </p:cNvPr>
          <p:cNvSpPr>
            <a:spLocks noGrp="1"/>
          </p:cNvSpPr>
          <p:nvPr>
            <p:ph idx="1"/>
          </p:nvPr>
        </p:nvSpPr>
        <p:spPr>
          <a:xfrm>
            <a:off x="6049182" y="802638"/>
            <a:ext cx="5408696" cy="5252722"/>
          </a:xfrm>
        </p:spPr>
        <p:txBody>
          <a:bodyPr anchor="ctr">
            <a:normAutofit/>
          </a:bodyPr>
          <a:lstStyle/>
          <a:p>
            <a:pPr marL="0" indent="0" algn="just">
              <a:buNone/>
            </a:pPr>
            <a:r>
              <a:rPr lang="pt-PT" sz="2400" dirty="0"/>
              <a:t>A implementação de uma infraestrutura de suporte a políticas e práticas para a gestão de dados abertos a nível nacional, baseada na partilha de serviços, plataformas e infraestruturas, em rede e com um conjunto mínimo de serviços (data </a:t>
            </a:r>
            <a:r>
              <a:rPr lang="pt-PT" sz="2400" dirty="0" err="1"/>
              <a:t>store</a:t>
            </a:r>
            <a:r>
              <a:rPr lang="pt-PT" sz="2400" dirty="0"/>
              <a:t>, open </a:t>
            </a:r>
            <a:r>
              <a:rPr lang="pt-PT" sz="2400" dirty="0" err="1"/>
              <a:t>repository</a:t>
            </a:r>
            <a:r>
              <a:rPr lang="pt-PT" sz="2400" dirty="0"/>
              <a:t>, data </a:t>
            </a:r>
            <a:r>
              <a:rPr lang="pt-PT" sz="2400" dirty="0" err="1"/>
              <a:t>vault</a:t>
            </a:r>
            <a:r>
              <a:rPr lang="pt-PT" sz="2400" dirty="0"/>
              <a:t>, catalogue/</a:t>
            </a:r>
            <a:r>
              <a:rPr lang="pt-PT" sz="2400" dirty="0" err="1"/>
              <a:t>register</a:t>
            </a:r>
            <a:r>
              <a:rPr lang="pt-PT" sz="2400" dirty="0"/>
              <a:t> e ferramentas de gestão de dados), constitui um dos principais objetivos da Política Nacional de Ciência Aberta</a:t>
            </a:r>
          </a:p>
        </p:txBody>
      </p:sp>
    </p:spTree>
    <p:extLst>
      <p:ext uri="{BB962C8B-B14F-4D97-AF65-F5344CB8AC3E}">
        <p14:creationId xmlns:p14="http://schemas.microsoft.com/office/powerpoint/2010/main" val="139045768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pt-PT" sz="3200" dirty="0">
                <a:solidFill>
                  <a:srgbClr val="262626"/>
                </a:solidFill>
              </a:rPr>
              <a:t>Maior abertura Maior privacidade</a:t>
            </a:r>
          </a:p>
        </p:txBody>
      </p:sp>
      <p:sp>
        <p:nvSpPr>
          <p:cNvPr id="3" name="Marcador de Posição de Conteúdo 2">
            <a:extLst>
              <a:ext uri="{FF2B5EF4-FFF2-40B4-BE49-F238E27FC236}">
                <a16:creationId xmlns:a16="http://schemas.microsoft.com/office/drawing/2014/main" id="{7FE6C16F-125D-3F4C-8902-64D091BEA0F2}"/>
              </a:ext>
            </a:extLst>
          </p:cNvPr>
          <p:cNvSpPr>
            <a:spLocks noGrp="1"/>
          </p:cNvSpPr>
          <p:nvPr>
            <p:ph idx="1"/>
          </p:nvPr>
        </p:nvSpPr>
        <p:spPr>
          <a:xfrm>
            <a:off x="6049182" y="802638"/>
            <a:ext cx="5408696" cy="5252722"/>
          </a:xfrm>
        </p:spPr>
        <p:txBody>
          <a:bodyPr anchor="ctr">
            <a:normAutofit/>
          </a:bodyPr>
          <a:lstStyle/>
          <a:p>
            <a:r>
              <a:rPr lang="pt-PT" sz="2400" dirty="0"/>
              <a:t>Regulação – Regulamento Geral de Proteção de Dados; regulação nas telecomunicações</a:t>
            </a:r>
          </a:p>
          <a:p>
            <a:r>
              <a:rPr lang="pt-PT" sz="2400" dirty="0"/>
              <a:t>A partilha de informação entre sistemas como um benefício individual</a:t>
            </a:r>
          </a:p>
          <a:p>
            <a:pPr lvl="1"/>
            <a:r>
              <a:rPr lang="pt-PT" dirty="0"/>
              <a:t>facilidade de preenchimento</a:t>
            </a:r>
          </a:p>
          <a:p>
            <a:pPr lvl="1"/>
            <a:r>
              <a:rPr lang="pt-PT" dirty="0"/>
              <a:t>melhores serviços</a:t>
            </a:r>
          </a:p>
          <a:p>
            <a:pPr lvl="1"/>
            <a:r>
              <a:rPr lang="pt-PT" dirty="0"/>
              <a:t>gestão de informação automatizada</a:t>
            </a:r>
          </a:p>
          <a:p>
            <a:endParaRPr lang="pt-PT" sz="2400" dirty="0"/>
          </a:p>
        </p:txBody>
      </p:sp>
    </p:spTree>
    <p:extLst>
      <p:ext uri="{BB962C8B-B14F-4D97-AF65-F5344CB8AC3E}">
        <p14:creationId xmlns:p14="http://schemas.microsoft.com/office/powerpoint/2010/main" val="225192343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556532" y="651752"/>
            <a:ext cx="11210925" cy="744836"/>
          </a:xfrm>
        </p:spPr>
        <p:txBody>
          <a:bodyPr vert="horz" lIns="91440" tIns="45720" rIns="91440" bIns="45720" rtlCol="0" anchor="ctr">
            <a:normAutofit fontScale="90000"/>
          </a:bodyPr>
          <a:lstStyle/>
          <a:p>
            <a:pPr algn="ctr"/>
            <a:br>
              <a:rPr lang="pt-PT" sz="3200" dirty="0">
                <a:solidFill>
                  <a:schemeClr val="bg1"/>
                </a:solidFill>
              </a:rPr>
            </a:br>
            <a:br>
              <a:rPr lang="pt-PT" sz="3200" dirty="0">
                <a:solidFill>
                  <a:schemeClr val="bg1"/>
                </a:solidFill>
              </a:rPr>
            </a:br>
            <a:r>
              <a:rPr lang="pt-PT" sz="3200" cap="all" dirty="0">
                <a:solidFill>
                  <a:schemeClr val="bg1"/>
                </a:solidFill>
              </a:rPr>
              <a:t>Infraestrutura de dados</a:t>
            </a:r>
            <a:br>
              <a:rPr lang="pt-PT" sz="3200" cap="all" dirty="0">
                <a:solidFill>
                  <a:schemeClr val="bg1"/>
                </a:solidFill>
              </a:rPr>
            </a:br>
            <a:br>
              <a:rPr lang="pt-PT" sz="3200" dirty="0"/>
            </a:br>
            <a:endParaRPr lang="en-US" sz="3200" kern="1200" dirty="0">
              <a:solidFill>
                <a:schemeClr val="bg1"/>
              </a:solidFill>
              <a:latin typeface="+mj-lt"/>
              <a:ea typeface="+mj-ea"/>
              <a:cs typeface="+mj-cs"/>
            </a:endParaRPr>
          </a:p>
        </p:txBody>
      </p:sp>
      <p:sp>
        <p:nvSpPr>
          <p:cNvPr id="3" name="Marcador de Posição de Conteúdo 2"/>
          <p:cNvSpPr>
            <a:spLocks noGrp="1"/>
          </p:cNvSpPr>
          <p:nvPr>
            <p:ph idx="1"/>
          </p:nvPr>
        </p:nvSpPr>
        <p:spPr/>
        <p:txBody>
          <a:bodyPr>
            <a:normAutofit/>
          </a:bodyPr>
          <a:lstStyle/>
          <a:p>
            <a:r>
              <a:rPr lang="pt-PT" sz="4000" dirty="0"/>
              <a:t>Encontra-se em curso o desenho de um plano de infraestrutura de dados de investigação (integrará projeto RCTS100), em rede e modelar, complementado com componente formativa.</a:t>
            </a:r>
          </a:p>
          <a:p>
            <a:pPr marL="0" indent="0">
              <a:buNone/>
            </a:pPr>
            <a:endParaRPr lang="pt-PT" dirty="0"/>
          </a:p>
        </p:txBody>
      </p:sp>
    </p:spTree>
    <p:extLst>
      <p:ext uri="{BB962C8B-B14F-4D97-AF65-F5344CB8AC3E}">
        <p14:creationId xmlns:p14="http://schemas.microsoft.com/office/powerpoint/2010/main" val="1964692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Ciência Aberta</a:t>
            </a:r>
          </a:p>
        </p:txBody>
      </p:sp>
      <p:sp>
        <p:nvSpPr>
          <p:cNvPr id="3" name="Marcador de Posição de Conteúdo 2"/>
          <p:cNvSpPr>
            <a:spLocks noGrp="1"/>
          </p:cNvSpPr>
          <p:nvPr>
            <p:ph idx="1"/>
          </p:nvPr>
        </p:nvSpPr>
        <p:spPr/>
        <p:txBody>
          <a:bodyPr>
            <a:normAutofit/>
          </a:bodyPr>
          <a:lstStyle/>
          <a:p>
            <a:r>
              <a:rPr lang="pt-PT" sz="3400" dirty="0"/>
              <a:t>A área da CTES definiu como prioridade o compromisso da ciência com os princípios e práticas da Ciência Aberta, nomeadamente através da elaboração e implementação de uma Política Nacional de Ciência Aberta assente no enunciado de que o </a:t>
            </a:r>
            <a:r>
              <a:rPr lang="pt-PT" sz="3400" b="1" dirty="0"/>
              <a:t>Conhecimento é de Todos e para Todos.</a:t>
            </a:r>
          </a:p>
          <a:p>
            <a:pPr marL="0" indent="0">
              <a:buNone/>
            </a:pPr>
            <a:endParaRPr lang="pt-PT" dirty="0"/>
          </a:p>
        </p:txBody>
      </p:sp>
    </p:spTree>
    <p:extLst>
      <p:ext uri="{BB962C8B-B14F-4D97-AF65-F5344CB8AC3E}">
        <p14:creationId xmlns:p14="http://schemas.microsoft.com/office/powerpoint/2010/main" val="2274907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arcador de Posição de Conteúdo 9">
            <a:extLst>
              <a:ext uri="{FF2B5EF4-FFF2-40B4-BE49-F238E27FC236}">
                <a16:creationId xmlns:a16="http://schemas.microsoft.com/office/drawing/2014/main" id="{C88AA56C-9760-FE48-B345-C2E3A647D857}"/>
              </a:ext>
            </a:extLst>
          </p:cNvPr>
          <p:cNvPicPr>
            <a:picLocks noGrp="1" noChangeAspect="1"/>
          </p:cNvPicPr>
          <p:nvPr>
            <p:ph idx="1"/>
          </p:nvPr>
        </p:nvPicPr>
        <p:blipFill>
          <a:blip r:embed="rId2"/>
          <a:stretch>
            <a:fillRect/>
          </a:stretch>
        </p:blipFill>
        <p:spPr>
          <a:xfrm>
            <a:off x="2372102" y="1675227"/>
            <a:ext cx="7447796" cy="4394199"/>
          </a:xfrm>
          <a:prstGeom prst="rect">
            <a:avLst/>
          </a:prstGeom>
        </p:spPr>
      </p:pic>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Ciência Cidadã</a:t>
            </a:r>
          </a:p>
        </p:txBody>
      </p:sp>
    </p:spTree>
    <p:extLst>
      <p:ext uri="{BB962C8B-B14F-4D97-AF65-F5344CB8AC3E}">
        <p14:creationId xmlns:p14="http://schemas.microsoft.com/office/powerpoint/2010/main" val="2938248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en-US" sz="3200" dirty="0" err="1">
                <a:solidFill>
                  <a:schemeClr val="bg1"/>
                </a:solidFill>
              </a:rPr>
              <a:t>Cidadania</a:t>
            </a:r>
            <a:r>
              <a:rPr lang="en-US" sz="3200" dirty="0">
                <a:solidFill>
                  <a:schemeClr val="bg1"/>
                </a:solidFill>
              </a:rPr>
              <a:t> </a:t>
            </a:r>
            <a:r>
              <a:rPr lang="en-US" sz="3200" dirty="0" err="1">
                <a:solidFill>
                  <a:schemeClr val="bg1"/>
                </a:solidFill>
              </a:rPr>
              <a:t>Cient</a:t>
            </a:r>
            <a:r>
              <a:rPr lang="pt-PT" sz="3200" dirty="0" err="1">
                <a:solidFill>
                  <a:schemeClr val="bg1"/>
                </a:solidFill>
              </a:rPr>
              <a:t>ífica</a:t>
            </a:r>
            <a:endParaRPr lang="pt-PT" sz="3200" dirty="0">
              <a:solidFill>
                <a:srgbClr val="262626"/>
              </a:solidFill>
            </a:endParaRPr>
          </a:p>
        </p:txBody>
      </p:sp>
      <p:sp>
        <p:nvSpPr>
          <p:cNvPr id="3" name="Marcador de Posição de Conteúdo 2">
            <a:extLst>
              <a:ext uri="{FF2B5EF4-FFF2-40B4-BE49-F238E27FC236}">
                <a16:creationId xmlns:a16="http://schemas.microsoft.com/office/drawing/2014/main" id="{7FE6C16F-125D-3F4C-8902-64D091BEA0F2}"/>
              </a:ext>
            </a:extLst>
          </p:cNvPr>
          <p:cNvSpPr>
            <a:spLocks noGrp="1"/>
          </p:cNvSpPr>
          <p:nvPr>
            <p:ph idx="1"/>
          </p:nvPr>
        </p:nvSpPr>
        <p:spPr>
          <a:xfrm>
            <a:off x="6049182" y="802638"/>
            <a:ext cx="5408696" cy="5252722"/>
          </a:xfrm>
        </p:spPr>
        <p:txBody>
          <a:bodyPr anchor="ctr">
            <a:normAutofit/>
          </a:bodyPr>
          <a:lstStyle/>
          <a:p>
            <a:r>
              <a:rPr lang="pt-PT" sz="2400" dirty="0"/>
              <a:t>E o papel dos cidadãos? </a:t>
            </a:r>
          </a:p>
          <a:p>
            <a:r>
              <a:rPr lang="pt-PT" sz="2400" dirty="0"/>
              <a:t>Responsabilidade social – de conhecer, preservar, cuidar... </a:t>
            </a:r>
          </a:p>
          <a:p>
            <a:r>
              <a:rPr lang="pt-PT" sz="2400" dirty="0"/>
              <a:t>Que contribuições?</a:t>
            </a:r>
          </a:p>
          <a:p>
            <a:r>
              <a:rPr lang="pt-PT" sz="2400" dirty="0"/>
              <a:t>Escrutínio social – privacidade, património, identidade...</a:t>
            </a:r>
          </a:p>
          <a:p>
            <a:r>
              <a:rPr lang="pt-PT" sz="2400" dirty="0"/>
              <a:t>Construção do futuro ‘inteligente’?</a:t>
            </a:r>
          </a:p>
          <a:p>
            <a:endParaRPr lang="pt-PT" sz="2400" dirty="0"/>
          </a:p>
          <a:p>
            <a:pPr marL="0" indent="0" algn="ctr">
              <a:buNone/>
            </a:pPr>
            <a:r>
              <a:rPr lang="pt-PT" sz="2400" dirty="0"/>
              <a:t>Que história para o futuro digital?</a:t>
            </a:r>
          </a:p>
          <a:p>
            <a:endParaRPr lang="pt-PT" sz="2400" dirty="0"/>
          </a:p>
        </p:txBody>
      </p:sp>
    </p:spTree>
    <p:extLst>
      <p:ext uri="{BB962C8B-B14F-4D97-AF65-F5344CB8AC3E}">
        <p14:creationId xmlns:p14="http://schemas.microsoft.com/office/powerpoint/2010/main" val="225192343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Ciência Aberta</a:t>
            </a:r>
          </a:p>
        </p:txBody>
      </p:sp>
      <p:sp>
        <p:nvSpPr>
          <p:cNvPr id="3" name="Marcador de Posição de Conteúdo 2"/>
          <p:cNvSpPr>
            <a:spLocks noGrp="1"/>
          </p:cNvSpPr>
          <p:nvPr>
            <p:ph idx="1"/>
          </p:nvPr>
        </p:nvSpPr>
        <p:spPr>
          <a:xfrm>
            <a:off x="838200" y="1825624"/>
            <a:ext cx="10515600" cy="4793539"/>
          </a:xfrm>
        </p:spPr>
        <p:txBody>
          <a:bodyPr>
            <a:normAutofit fontScale="62500" lnSpcReduction="20000"/>
          </a:bodyPr>
          <a:lstStyle/>
          <a:p>
            <a:r>
              <a:rPr lang="pt-PT" sz="3800" dirty="0"/>
              <a:t>Este compromisso fixou consubstanciado, entre outros documentos, nos </a:t>
            </a:r>
            <a:r>
              <a:rPr lang="pt-PT" sz="3800" b="1" dirty="0"/>
              <a:t>Princípios Orientadores para a Ciência Aberta</a:t>
            </a:r>
            <a:r>
              <a:rPr lang="pt-PT" sz="3800" dirty="0"/>
              <a:t>, publicados em Fevereiro de 2016, e na </a:t>
            </a:r>
            <a:r>
              <a:rPr lang="pt-PT" sz="3800" b="1" dirty="0"/>
              <a:t>Resolução de Conselho de Ministros</a:t>
            </a:r>
            <a:r>
              <a:rPr lang="pt-PT" sz="3800" dirty="0"/>
              <a:t>, n.º 21/2016, de 11 de abril de 2016, que determinou as orientações para o estabelecimento de uma Política Nacional de Ciência Aberta.</a:t>
            </a:r>
          </a:p>
          <a:p>
            <a:r>
              <a:rPr lang="pt-PT" sz="3800" dirty="0"/>
              <a:t> Na sequência da RCM, foi criado um </a:t>
            </a:r>
            <a:r>
              <a:rPr lang="pt-PT" sz="3800" b="1" dirty="0"/>
              <a:t>Grupo de Trabalho </a:t>
            </a:r>
            <a:r>
              <a:rPr lang="pt-PT" sz="3800" dirty="0"/>
              <a:t>com o propósito de apoiar o MCTES na elaboração de uma Política Nacional de Ciência Aberta, tendo, este GT produzido relatórios sobre o estado da arte da Ciência Aberta e Recomendações para a PNCA.</a:t>
            </a:r>
          </a:p>
          <a:p>
            <a:r>
              <a:rPr lang="pt-PT" sz="3800" dirty="0"/>
              <a:t>Foi desenvolvido, em 2017, um </a:t>
            </a:r>
            <a:r>
              <a:rPr lang="pt-PT" sz="3800" b="1" dirty="0"/>
              <a:t>estudo sobre modelos de publicação e negócio em acesso aberto</a:t>
            </a:r>
            <a:r>
              <a:rPr lang="pt-PT" sz="3800" dirty="0"/>
              <a:t>, coordenado pela FCT.</a:t>
            </a:r>
          </a:p>
          <a:p>
            <a:r>
              <a:rPr lang="pt-PT" sz="3800" dirty="0"/>
              <a:t>Foram incluídos requisitos de Ciência Aberta no regulamento de </a:t>
            </a:r>
            <a:r>
              <a:rPr lang="pt-PT" sz="3800" b="1" dirty="0"/>
              <a:t>avaliação das Unidades de Investigação</a:t>
            </a:r>
            <a:r>
              <a:rPr lang="pt-PT" sz="3800" dirty="0"/>
              <a:t>.</a:t>
            </a:r>
          </a:p>
          <a:p>
            <a:r>
              <a:rPr lang="pt-PT" sz="3800" dirty="0"/>
              <a:t>Está em curso a criação de uma </a:t>
            </a:r>
            <a:r>
              <a:rPr lang="pt-PT" sz="3800" b="1" dirty="0"/>
              <a:t>Estratégia Nacional de Ciência Aberta</a:t>
            </a:r>
            <a:r>
              <a:rPr lang="pt-PT" sz="3800" dirty="0"/>
              <a:t>, integrando as recomendações do Grupo de Trabalho.</a:t>
            </a:r>
          </a:p>
          <a:p>
            <a:pPr marL="0" indent="0">
              <a:buNone/>
            </a:pPr>
            <a:endParaRPr lang="pt-PT" dirty="0"/>
          </a:p>
        </p:txBody>
      </p:sp>
    </p:spTree>
    <p:extLst>
      <p:ext uri="{BB962C8B-B14F-4D97-AF65-F5344CB8AC3E}">
        <p14:creationId xmlns:p14="http://schemas.microsoft.com/office/powerpoint/2010/main" val="145530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556532" y="643467"/>
            <a:ext cx="11210925" cy="744836"/>
          </a:xfrm>
        </p:spPr>
        <p:txBody>
          <a:bodyPr vert="horz" lIns="91440" tIns="45720" rIns="91440" bIns="45720" rtlCol="0" anchor="ctr">
            <a:normAutofit fontScale="90000"/>
          </a:bodyPr>
          <a:lstStyle/>
          <a:p>
            <a:pPr algn="ctr"/>
            <a:br>
              <a:rPr lang="pt-PT" sz="3200" dirty="0">
                <a:solidFill>
                  <a:schemeClr val="bg1"/>
                </a:solidFill>
              </a:rPr>
            </a:br>
            <a:r>
              <a:rPr lang="pt-PT" sz="3200" cap="all" dirty="0">
                <a:solidFill>
                  <a:schemeClr val="bg1"/>
                </a:solidFill>
              </a:rPr>
              <a:t>Formação e divulgação sobre Ciência Aberta</a:t>
            </a:r>
            <a:br>
              <a:rPr lang="pt-PT" sz="3200" cap="all" dirty="0"/>
            </a:br>
            <a:endParaRPr lang="en-US" sz="3200" kern="1200" cap="all" dirty="0">
              <a:solidFill>
                <a:schemeClr val="bg1"/>
              </a:solidFill>
            </a:endParaRPr>
          </a:p>
        </p:txBody>
      </p:sp>
      <p:sp>
        <p:nvSpPr>
          <p:cNvPr id="3" name="Marcador de Posição de Conteúdo 2"/>
          <p:cNvSpPr>
            <a:spLocks noGrp="1"/>
          </p:cNvSpPr>
          <p:nvPr>
            <p:ph idx="1"/>
          </p:nvPr>
        </p:nvSpPr>
        <p:spPr/>
        <p:txBody>
          <a:bodyPr>
            <a:normAutofit fontScale="92500" lnSpcReduction="10000"/>
          </a:bodyPr>
          <a:lstStyle/>
          <a:p>
            <a:r>
              <a:rPr lang="pt-PT" sz="2400" dirty="0"/>
              <a:t>Entre 2016 e 2017 foram criados e disponibilizados materiais e kits sobre ciência aberta (Testemunhos, Glossário, Cronologia, Legislação, infografias), especialmente através do portal da Ciência Aberta e do MOOC, interagindo, nacional e internacionalmente, nomeadamente através das atividades realizadas na semana internacional do acesso aberto. </a:t>
            </a:r>
          </a:p>
          <a:p>
            <a:r>
              <a:rPr lang="pt-PT" sz="2400" dirty="0"/>
              <a:t>Foi enviada, em Novembro de 2017, uma carta aos investigadores e coordenadores de projetos, a partir da FCT, sensibilizando para a importância da Ciência Aberta e do cumprimento das exigências no plano do acesso aberto para os resultados de investigação financiada através da FCT.</a:t>
            </a:r>
          </a:p>
          <a:p>
            <a:r>
              <a:rPr lang="pt-PT" sz="2400" dirty="0"/>
              <a:t>Iniciou-se, em 2016, um novo contexto de formação e capacitação sobre dados de investigação, através da criação do Fórum de Gestão de Dados de Investigação, já com 3 edições realizados nos últimos 2 anos. </a:t>
            </a:r>
          </a:p>
          <a:p>
            <a:r>
              <a:rPr lang="pt-PT" sz="2400" dirty="0"/>
              <a:t> Encontra-se em curso o processo de adjudicação de um programa nacional de formação em gestão de dados através da FCT.</a:t>
            </a:r>
          </a:p>
          <a:p>
            <a:pPr marL="0" indent="0">
              <a:buNone/>
            </a:pPr>
            <a:endParaRPr lang="pt-PT" dirty="0"/>
          </a:p>
        </p:txBody>
      </p:sp>
    </p:spTree>
    <p:extLst>
      <p:ext uri="{BB962C8B-B14F-4D97-AF65-F5344CB8AC3E}">
        <p14:creationId xmlns:p14="http://schemas.microsoft.com/office/powerpoint/2010/main" val="409134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608BEB-860E-4094-8511-78603564A75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1F16A8D4-FE87-4604-88B2-394B5D1EB43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189EB08A-29B2-A649-B81D-61BFAF1C898D}"/>
              </a:ext>
            </a:extLst>
          </p:cNvPr>
          <p:cNvSpPr>
            <a:spLocks noGrp="1"/>
          </p:cNvSpPr>
          <p:nvPr>
            <p:ph type="title"/>
          </p:nvPr>
        </p:nvSpPr>
        <p:spPr>
          <a:xfrm>
            <a:off x="247458" y="2604808"/>
            <a:ext cx="3564134" cy="1272960"/>
          </a:xfrm>
        </p:spPr>
        <p:txBody>
          <a:bodyPr anchor="t">
            <a:normAutofit/>
          </a:bodyPr>
          <a:lstStyle/>
          <a:p>
            <a:r>
              <a:rPr lang="pt-PT" sz="4000" dirty="0">
                <a:solidFill>
                  <a:srgbClr val="FFFFFF"/>
                </a:solidFill>
              </a:rPr>
              <a:t>Enquadramento da apresentação</a:t>
            </a:r>
          </a:p>
        </p:txBody>
      </p:sp>
      <p:sp>
        <p:nvSpPr>
          <p:cNvPr id="3" name="Marcador de Posição de Conteúdo 2">
            <a:extLst>
              <a:ext uri="{FF2B5EF4-FFF2-40B4-BE49-F238E27FC236}">
                <a16:creationId xmlns:a16="http://schemas.microsoft.com/office/drawing/2014/main" id="{F09702F5-5B56-9E4A-B00E-D750D9D4AB2F}"/>
              </a:ext>
            </a:extLst>
          </p:cNvPr>
          <p:cNvSpPr>
            <a:spLocks noGrp="1"/>
          </p:cNvSpPr>
          <p:nvPr>
            <p:ph sz="half" idx="1"/>
          </p:nvPr>
        </p:nvSpPr>
        <p:spPr>
          <a:xfrm>
            <a:off x="4380855" y="2090915"/>
            <a:ext cx="3427283" cy="2979173"/>
          </a:xfrm>
        </p:spPr>
        <p:txBody>
          <a:bodyPr>
            <a:normAutofit lnSpcReduction="10000"/>
          </a:bodyPr>
          <a:lstStyle/>
          <a:p>
            <a:r>
              <a:rPr lang="pt-PT" sz="2000" dirty="0"/>
              <a:t>Transformação Digital</a:t>
            </a:r>
          </a:p>
          <a:p>
            <a:r>
              <a:rPr lang="pt-PT" sz="2000" dirty="0"/>
              <a:t>Digital como Património</a:t>
            </a:r>
          </a:p>
          <a:p>
            <a:r>
              <a:rPr lang="pt-PT" sz="2000" dirty="0"/>
              <a:t>Dados abertos</a:t>
            </a:r>
          </a:p>
          <a:p>
            <a:r>
              <a:rPr lang="pt-PT" sz="2000" dirty="0"/>
              <a:t>Cidadania digital</a:t>
            </a:r>
          </a:p>
          <a:p>
            <a:r>
              <a:rPr lang="pt-PT" sz="2000" dirty="0"/>
              <a:t>Ciência Aberta</a:t>
            </a:r>
          </a:p>
          <a:p>
            <a:r>
              <a:rPr lang="pt-PT" sz="2000" dirty="0"/>
              <a:t>Ciência Cidadã</a:t>
            </a:r>
          </a:p>
          <a:p>
            <a:r>
              <a:rPr lang="pt-PT" sz="2000" dirty="0"/>
              <a:t>Cidadania Científica</a:t>
            </a:r>
          </a:p>
        </p:txBody>
      </p:sp>
      <p:sp>
        <p:nvSpPr>
          <p:cNvPr id="4" name="Marcador de Posição de Conteúdo 3">
            <a:extLst>
              <a:ext uri="{FF2B5EF4-FFF2-40B4-BE49-F238E27FC236}">
                <a16:creationId xmlns:a16="http://schemas.microsoft.com/office/drawing/2014/main" id="{73134B38-C23B-664B-AA46-A4FB768984DF}"/>
              </a:ext>
            </a:extLst>
          </p:cNvPr>
          <p:cNvSpPr>
            <a:spLocks noGrp="1"/>
          </p:cNvSpPr>
          <p:nvPr>
            <p:ph sz="half" idx="2"/>
          </p:nvPr>
        </p:nvSpPr>
        <p:spPr>
          <a:xfrm>
            <a:off x="8451604" y="2090915"/>
            <a:ext cx="3197701" cy="2264776"/>
          </a:xfrm>
        </p:spPr>
        <p:txBody>
          <a:bodyPr>
            <a:normAutofit lnSpcReduction="10000"/>
          </a:bodyPr>
          <a:lstStyle/>
          <a:p>
            <a:pPr marL="342900" indent="-342900">
              <a:buFont typeface="+mj-lt"/>
              <a:buAutoNum type="arabicPeriod"/>
            </a:pPr>
            <a:r>
              <a:rPr lang="pt-PT" sz="2000" i="1" dirty="0" err="1"/>
              <a:t>Big</a:t>
            </a:r>
            <a:r>
              <a:rPr lang="pt-PT" sz="2000" i="1" dirty="0"/>
              <a:t> data</a:t>
            </a:r>
          </a:p>
          <a:p>
            <a:pPr marL="342900" indent="-342900">
              <a:buFont typeface="+mj-lt"/>
              <a:buAutoNum type="arabicPeriod"/>
            </a:pPr>
            <a:r>
              <a:rPr lang="pt-PT" sz="2000" dirty="0"/>
              <a:t>Perdas digitais</a:t>
            </a:r>
          </a:p>
          <a:p>
            <a:pPr marL="342900" indent="-342900">
              <a:buFont typeface="+mj-lt"/>
              <a:buAutoNum type="arabicPeriod"/>
            </a:pPr>
            <a:r>
              <a:rPr lang="pt-PT" sz="2000" dirty="0"/>
              <a:t>Reprodutibilidade</a:t>
            </a:r>
          </a:p>
          <a:p>
            <a:pPr marL="342900" indent="-342900">
              <a:buFont typeface="+mj-lt"/>
              <a:buAutoNum type="arabicPeriod"/>
            </a:pPr>
            <a:r>
              <a:rPr lang="pt-PT" sz="2000" dirty="0"/>
              <a:t>Competências digitais</a:t>
            </a:r>
          </a:p>
          <a:p>
            <a:pPr marL="342900" indent="-342900">
              <a:buFont typeface="+mj-lt"/>
              <a:buAutoNum type="arabicPeriod"/>
            </a:pPr>
            <a:r>
              <a:rPr lang="pt-PT" sz="2000" dirty="0"/>
              <a:t>Proteção e privacidade</a:t>
            </a:r>
          </a:p>
          <a:p>
            <a:pPr marL="342900" indent="-342900">
              <a:buFont typeface="+mj-lt"/>
              <a:buAutoNum type="arabicPeriod"/>
            </a:pPr>
            <a:r>
              <a:rPr lang="pt-PT" sz="2000" dirty="0"/>
              <a:t>Responsabilidade social</a:t>
            </a:r>
          </a:p>
        </p:txBody>
      </p:sp>
      <p:sp>
        <p:nvSpPr>
          <p:cNvPr id="5" name="Retângulo 4">
            <a:extLst>
              <a:ext uri="{FF2B5EF4-FFF2-40B4-BE49-F238E27FC236}">
                <a16:creationId xmlns:a16="http://schemas.microsoft.com/office/drawing/2014/main" id="{0F6F1FF5-00B6-2C4F-8A67-793C2BE87B93}"/>
              </a:ext>
            </a:extLst>
          </p:cNvPr>
          <p:cNvSpPr/>
          <p:nvPr/>
        </p:nvSpPr>
        <p:spPr>
          <a:xfrm>
            <a:off x="5356758" y="1422427"/>
            <a:ext cx="668260" cy="369332"/>
          </a:xfrm>
          <a:prstGeom prst="rect">
            <a:avLst/>
          </a:prstGeom>
        </p:spPr>
        <p:txBody>
          <a:bodyPr wrap="none">
            <a:spAutoFit/>
          </a:bodyPr>
          <a:lstStyle/>
          <a:p>
            <a:r>
              <a:rPr lang="pt-PT" b="1" dirty="0"/>
              <a:t>Eixos</a:t>
            </a:r>
          </a:p>
        </p:txBody>
      </p:sp>
      <p:sp>
        <p:nvSpPr>
          <p:cNvPr id="6" name="Retângulo 5">
            <a:extLst>
              <a:ext uri="{FF2B5EF4-FFF2-40B4-BE49-F238E27FC236}">
                <a16:creationId xmlns:a16="http://schemas.microsoft.com/office/drawing/2014/main" id="{9321BC16-DCC4-3C4D-823C-5ED322F681E2}"/>
              </a:ext>
            </a:extLst>
          </p:cNvPr>
          <p:cNvSpPr/>
          <p:nvPr/>
        </p:nvSpPr>
        <p:spPr>
          <a:xfrm>
            <a:off x="9427579" y="1412488"/>
            <a:ext cx="1011815" cy="369332"/>
          </a:xfrm>
          <a:prstGeom prst="rect">
            <a:avLst/>
          </a:prstGeom>
        </p:spPr>
        <p:txBody>
          <a:bodyPr wrap="none">
            <a:spAutoFit/>
          </a:bodyPr>
          <a:lstStyle/>
          <a:p>
            <a:r>
              <a:rPr lang="pt-PT" b="1" dirty="0"/>
              <a:t>Cenários</a:t>
            </a:r>
          </a:p>
        </p:txBody>
      </p:sp>
    </p:spTree>
    <p:extLst>
      <p:ext uri="{BB962C8B-B14F-4D97-AF65-F5344CB8AC3E}">
        <p14:creationId xmlns:p14="http://schemas.microsoft.com/office/powerpoint/2010/main" val="62496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Posição de Conteúdo 3">
            <a:extLst>
              <a:ext uri="{FF2B5EF4-FFF2-40B4-BE49-F238E27FC236}">
                <a16:creationId xmlns:a16="http://schemas.microsoft.com/office/drawing/2014/main" id="{D0991277-C96F-3D40-AB4B-2E23BDB7FD2F}"/>
              </a:ext>
            </a:extLst>
          </p:cNvPr>
          <p:cNvPicPr>
            <a:picLocks noGrp="1" noChangeAspect="1"/>
          </p:cNvPicPr>
          <p:nvPr>
            <p:ph idx="1"/>
          </p:nvPr>
        </p:nvPicPr>
        <p:blipFill rotWithShape="1">
          <a:blip r:embed="rId2"/>
          <a:srcRect l="17036" t="30915" r="9325" b="5153"/>
          <a:stretch/>
        </p:blipFill>
        <p:spPr>
          <a:xfrm>
            <a:off x="5153822" y="1832754"/>
            <a:ext cx="6553545" cy="3200434"/>
          </a:xfrm>
          <a:prstGeom prst="rect">
            <a:avLst/>
          </a:prstGeom>
        </p:spPr>
      </p:pic>
      <p:sp>
        <p:nvSpPr>
          <p:cNvPr id="11" name="Rectangle 10">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76188D7-3095-F247-B9F3-1E17C8F1AB7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000" kern="1200" dirty="0">
                <a:solidFill>
                  <a:srgbClr val="FFFFFF"/>
                </a:solidFill>
                <a:latin typeface="+mj-lt"/>
                <a:ea typeface="+mj-ea"/>
                <a:cs typeface="+mj-cs"/>
              </a:rPr>
              <a:t>Dos dados </a:t>
            </a:r>
            <a:br>
              <a:rPr lang="en-US" sz="4000" kern="1200" dirty="0">
                <a:solidFill>
                  <a:srgbClr val="FFFFFF"/>
                </a:solidFill>
                <a:latin typeface="+mj-lt"/>
                <a:ea typeface="+mj-ea"/>
                <a:cs typeface="+mj-cs"/>
              </a:rPr>
            </a:br>
            <a:r>
              <a:rPr lang="en-US" sz="4000" kern="1200" dirty="0" err="1">
                <a:solidFill>
                  <a:srgbClr val="FFFFFF"/>
                </a:solidFill>
                <a:latin typeface="+mj-lt"/>
                <a:ea typeface="+mj-ea"/>
                <a:cs typeface="+mj-cs"/>
              </a:rPr>
              <a:t>ao</a:t>
            </a:r>
            <a:r>
              <a:rPr lang="en-US" sz="4000" kern="1200" dirty="0">
                <a:solidFill>
                  <a:srgbClr val="FFFFFF"/>
                </a:solidFill>
                <a:latin typeface="+mj-lt"/>
                <a:ea typeface="+mj-ea"/>
                <a:cs typeface="+mj-cs"/>
              </a:rPr>
              <a:t> </a:t>
            </a:r>
            <a:r>
              <a:rPr lang="en-US" sz="4000" i="1" kern="1200" dirty="0">
                <a:solidFill>
                  <a:srgbClr val="FFFFFF"/>
                </a:solidFill>
                <a:latin typeface="+mj-lt"/>
                <a:ea typeface="+mj-ea"/>
                <a:cs typeface="+mj-cs"/>
              </a:rPr>
              <a:t>big data</a:t>
            </a:r>
            <a:endParaRPr lang="en-US" sz="4000" kern="1200" dirty="0">
              <a:solidFill>
                <a:srgbClr val="FFFFFF"/>
              </a:solidFill>
              <a:latin typeface="+mj-lt"/>
              <a:ea typeface="+mj-ea"/>
              <a:cs typeface="+mj-cs"/>
            </a:endParaRPr>
          </a:p>
        </p:txBody>
      </p:sp>
      <p:sp>
        <p:nvSpPr>
          <p:cNvPr id="3" name="Retângulo 2">
            <a:extLst>
              <a:ext uri="{FF2B5EF4-FFF2-40B4-BE49-F238E27FC236}">
                <a16:creationId xmlns:a16="http://schemas.microsoft.com/office/drawing/2014/main" id="{18AD5698-BACE-5448-9429-48A8AEBD6480}"/>
              </a:ext>
            </a:extLst>
          </p:cNvPr>
          <p:cNvSpPr/>
          <p:nvPr/>
        </p:nvSpPr>
        <p:spPr>
          <a:xfrm>
            <a:off x="6241775" y="5114597"/>
            <a:ext cx="4581938" cy="246221"/>
          </a:xfrm>
          <a:prstGeom prst="rect">
            <a:avLst/>
          </a:prstGeom>
        </p:spPr>
        <p:txBody>
          <a:bodyPr wrap="square">
            <a:spAutoFit/>
          </a:bodyPr>
          <a:lstStyle/>
          <a:p>
            <a:r>
              <a:rPr lang="pt-PT" sz="1000" b="1" dirty="0">
                <a:solidFill>
                  <a:schemeClr val="bg1"/>
                </a:solidFill>
              </a:rPr>
              <a:t>Fonte:</a:t>
            </a:r>
            <a:r>
              <a:rPr lang="pt-PT" sz="1000" dirty="0">
                <a:solidFill>
                  <a:schemeClr val="bg1"/>
                </a:solidFill>
              </a:rPr>
              <a:t> </a:t>
            </a:r>
            <a:r>
              <a:rPr lang="pt-PT" sz="1000" dirty="0" err="1">
                <a:solidFill>
                  <a:schemeClr val="bg1"/>
                </a:solidFill>
              </a:rPr>
              <a:t>https</a:t>
            </a:r>
            <a:r>
              <a:rPr lang="pt-PT" sz="1000" dirty="0">
                <a:solidFill>
                  <a:schemeClr val="bg1"/>
                </a:solidFill>
              </a:rPr>
              <a:t>://</a:t>
            </a:r>
            <a:r>
              <a:rPr lang="pt-PT" sz="1000" dirty="0" err="1">
                <a:solidFill>
                  <a:schemeClr val="bg1"/>
                </a:solidFill>
              </a:rPr>
              <a:t>www.slideshare.net</a:t>
            </a:r>
            <a:r>
              <a:rPr lang="pt-PT" sz="1000" dirty="0">
                <a:solidFill>
                  <a:schemeClr val="bg1"/>
                </a:solidFill>
              </a:rPr>
              <a:t>/</a:t>
            </a:r>
            <a:r>
              <a:rPr lang="pt-PT" sz="1000" dirty="0" err="1">
                <a:solidFill>
                  <a:schemeClr val="bg1"/>
                </a:solidFill>
              </a:rPr>
              <a:t>sfamilian</a:t>
            </a:r>
            <a:r>
              <a:rPr lang="pt-PT" sz="1000" dirty="0">
                <a:solidFill>
                  <a:schemeClr val="bg1"/>
                </a:solidFill>
              </a:rPr>
              <a:t>/working-with-big-data-jan-2016-part-1</a:t>
            </a:r>
          </a:p>
        </p:txBody>
      </p:sp>
    </p:spTree>
    <p:extLst>
      <p:ext uri="{BB962C8B-B14F-4D97-AF65-F5344CB8AC3E}">
        <p14:creationId xmlns:p14="http://schemas.microsoft.com/office/powerpoint/2010/main" val="275271269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m 1" descr="/var/folders/f1/wgw9kn8n56x0d1gyw7sywjtc0000gn/T/com.microsoft.Word/WebArchiveCopyPasteTempFiles/2%201%20trendwatch%20%282%29.jpg">
            <a:extLst>
              <a:ext uri="{FF2B5EF4-FFF2-40B4-BE49-F238E27FC236}">
                <a16:creationId xmlns:a16="http://schemas.microsoft.com/office/drawing/2014/main" id="{922E3CAE-A852-244B-A01C-FB2351FA7848}"/>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5153822" y="754209"/>
            <a:ext cx="6553545" cy="535752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76188D7-3095-F247-B9F3-1E17C8F1AB7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000" kern="1200">
                <a:solidFill>
                  <a:srgbClr val="FFFFFF"/>
                </a:solidFill>
                <a:latin typeface="+mj-lt"/>
                <a:ea typeface="+mj-ea"/>
                <a:cs typeface="+mj-cs"/>
              </a:rPr>
              <a:t>Perda de património digital</a:t>
            </a:r>
            <a:endParaRPr lang="en-US" sz="4000" kern="1200" dirty="0">
              <a:solidFill>
                <a:srgbClr val="FFFFFF"/>
              </a:solidFill>
              <a:latin typeface="+mj-lt"/>
              <a:ea typeface="+mj-ea"/>
              <a:cs typeface="+mj-cs"/>
            </a:endParaRPr>
          </a:p>
        </p:txBody>
      </p:sp>
      <p:sp>
        <p:nvSpPr>
          <p:cNvPr id="7" name="Retângulo 6">
            <a:extLst>
              <a:ext uri="{FF2B5EF4-FFF2-40B4-BE49-F238E27FC236}">
                <a16:creationId xmlns:a16="http://schemas.microsoft.com/office/drawing/2014/main" id="{D41B68CD-DBDB-4640-BBEE-2BF6EAFB9384}"/>
              </a:ext>
            </a:extLst>
          </p:cNvPr>
          <p:cNvSpPr/>
          <p:nvPr/>
        </p:nvSpPr>
        <p:spPr>
          <a:xfrm>
            <a:off x="7105136" y="6194040"/>
            <a:ext cx="4602231" cy="400110"/>
          </a:xfrm>
          <a:prstGeom prst="rect">
            <a:avLst/>
          </a:prstGeom>
        </p:spPr>
        <p:txBody>
          <a:bodyPr wrap="square">
            <a:spAutoFit/>
          </a:bodyPr>
          <a:lstStyle/>
          <a:p>
            <a:r>
              <a:rPr lang="pt-PT" sz="1000" b="1" dirty="0">
                <a:solidFill>
                  <a:schemeClr val="bg1"/>
                </a:solidFill>
              </a:rPr>
              <a:t>Fonte: “</a:t>
            </a:r>
            <a:r>
              <a:rPr lang="pt-PT" sz="1000" dirty="0" err="1">
                <a:solidFill>
                  <a:schemeClr val="bg1"/>
                </a:solidFill>
              </a:rPr>
              <a:t>Scientists</a:t>
            </a:r>
            <a:r>
              <a:rPr lang="pt-PT" sz="1000" dirty="0">
                <a:solidFill>
                  <a:schemeClr val="bg1"/>
                </a:solidFill>
              </a:rPr>
              <a:t> </a:t>
            </a:r>
            <a:r>
              <a:rPr lang="pt-PT" sz="1000" dirty="0" err="1">
                <a:solidFill>
                  <a:schemeClr val="bg1"/>
                </a:solidFill>
              </a:rPr>
              <a:t>losing</a:t>
            </a:r>
            <a:r>
              <a:rPr lang="pt-PT" sz="1000" dirty="0">
                <a:solidFill>
                  <a:schemeClr val="bg1"/>
                </a:solidFill>
              </a:rPr>
              <a:t> data </a:t>
            </a:r>
            <a:r>
              <a:rPr lang="pt-PT" sz="1000" dirty="0" err="1">
                <a:solidFill>
                  <a:schemeClr val="bg1"/>
                </a:solidFill>
              </a:rPr>
              <a:t>at</a:t>
            </a:r>
            <a:r>
              <a:rPr lang="pt-PT" sz="1000" dirty="0">
                <a:solidFill>
                  <a:schemeClr val="bg1"/>
                </a:solidFill>
              </a:rPr>
              <a:t> a </a:t>
            </a:r>
            <a:r>
              <a:rPr lang="pt-PT" sz="1000" dirty="0" err="1">
                <a:solidFill>
                  <a:schemeClr val="bg1"/>
                </a:solidFill>
              </a:rPr>
              <a:t>rapid</a:t>
            </a:r>
            <a:r>
              <a:rPr lang="pt-PT" sz="1000" dirty="0">
                <a:solidFill>
                  <a:schemeClr val="bg1"/>
                </a:solidFill>
              </a:rPr>
              <a:t> rate”, in </a:t>
            </a:r>
            <a:r>
              <a:rPr lang="pt-PT" sz="1000" dirty="0" err="1">
                <a:solidFill>
                  <a:schemeClr val="bg1"/>
                </a:solidFill>
              </a:rPr>
              <a:t>Nature</a:t>
            </a:r>
            <a:r>
              <a:rPr lang="pt-PT" sz="1000" dirty="0">
                <a:solidFill>
                  <a:schemeClr val="bg1"/>
                </a:solidFill>
              </a:rPr>
              <a:t> </a:t>
            </a:r>
            <a:r>
              <a:rPr lang="pt-PT" sz="1000" dirty="0" err="1">
                <a:solidFill>
                  <a:schemeClr val="bg1"/>
                </a:solidFill>
              </a:rPr>
              <a:t>News</a:t>
            </a:r>
            <a:r>
              <a:rPr lang="pt-PT" sz="1000" dirty="0">
                <a:solidFill>
                  <a:schemeClr val="bg1"/>
                </a:solidFill>
              </a:rPr>
              <a:t>, 19/12/2013</a:t>
            </a:r>
            <a:br>
              <a:rPr lang="pt-PT" sz="1000" dirty="0">
                <a:solidFill>
                  <a:schemeClr val="bg1"/>
                </a:solidFill>
              </a:rPr>
            </a:br>
            <a:r>
              <a:rPr lang="pt-PT" sz="1000" dirty="0" err="1">
                <a:solidFill>
                  <a:schemeClr val="bg1"/>
                </a:solidFill>
              </a:rPr>
              <a:t>https</a:t>
            </a:r>
            <a:r>
              <a:rPr lang="pt-PT" sz="1000" dirty="0">
                <a:solidFill>
                  <a:schemeClr val="bg1"/>
                </a:solidFill>
              </a:rPr>
              <a:t>://</a:t>
            </a:r>
            <a:r>
              <a:rPr lang="pt-PT" sz="1000" dirty="0" err="1">
                <a:solidFill>
                  <a:schemeClr val="bg1"/>
                </a:solidFill>
              </a:rPr>
              <a:t>www.nature.com</a:t>
            </a:r>
            <a:r>
              <a:rPr lang="pt-PT" sz="1000" dirty="0">
                <a:solidFill>
                  <a:schemeClr val="bg1"/>
                </a:solidFill>
              </a:rPr>
              <a:t>/</a:t>
            </a:r>
            <a:r>
              <a:rPr lang="pt-PT" sz="1000" dirty="0" err="1">
                <a:solidFill>
                  <a:schemeClr val="bg1"/>
                </a:solidFill>
              </a:rPr>
              <a:t>news</a:t>
            </a:r>
            <a:r>
              <a:rPr lang="pt-PT" sz="1000" dirty="0">
                <a:solidFill>
                  <a:schemeClr val="bg1"/>
                </a:solidFill>
              </a:rPr>
              <a:t>/scientists-losing-data-at-a-rapid-rate-1.14416</a:t>
            </a:r>
          </a:p>
        </p:txBody>
      </p:sp>
    </p:spTree>
    <p:extLst>
      <p:ext uri="{BB962C8B-B14F-4D97-AF65-F5344CB8AC3E}">
        <p14:creationId xmlns:p14="http://schemas.microsoft.com/office/powerpoint/2010/main" val="178735107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3" descr="flaws in research">
            <a:extLst>
              <a:ext uri="{FF2B5EF4-FFF2-40B4-BE49-F238E27FC236}">
                <a16:creationId xmlns:a16="http://schemas.microsoft.com/office/drawing/2014/main" id="{2A19A07D-1162-E745-A3EF-ACAB80BD6C95}"/>
              </a:ext>
            </a:extLst>
          </p:cNvPr>
          <p:cNvPicPr>
            <a:picLocks noGrp="1" noChangeAspect="1" noChangeArrowheads="1"/>
          </p:cNvPicPr>
          <p:nvPr>
            <p:ph idx="1"/>
          </p:nvPr>
        </p:nvPicPr>
        <p:blipFill rotWithShape="1">
          <a:blip r:embed="rId2" r:link="rId3">
            <a:extLst>
              <a:ext uri="{28A0092B-C50C-407E-A947-70E740481C1C}">
                <a14:useLocalDpi xmlns:a14="http://schemas.microsoft.com/office/drawing/2010/main" val="0"/>
              </a:ext>
            </a:extLst>
          </a:blip>
          <a:stretch>
            <a:fillRect/>
          </a:stretch>
        </p:blipFill>
        <p:spPr bwMode="auto">
          <a:xfrm>
            <a:off x="5153822" y="1679898"/>
            <a:ext cx="6553545" cy="350614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76188D7-3095-F247-B9F3-1E17C8F1AB7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800" kern="1200" dirty="0" err="1">
                <a:solidFill>
                  <a:srgbClr val="FFFFFF"/>
                </a:solidFill>
                <a:latin typeface="+mj-lt"/>
                <a:ea typeface="+mj-ea"/>
                <a:cs typeface="+mj-cs"/>
              </a:rPr>
              <a:t>Reprodutibilidade</a:t>
            </a:r>
            <a:r>
              <a:rPr lang="en-US" sz="3800" kern="1200" dirty="0">
                <a:solidFill>
                  <a:srgbClr val="FFFFFF"/>
                </a:solidFill>
                <a:latin typeface="+mj-lt"/>
                <a:ea typeface="+mj-ea"/>
                <a:cs typeface="+mj-cs"/>
              </a:rPr>
              <a:t> </a:t>
            </a:r>
            <a:r>
              <a:rPr lang="en-US" sz="3800" kern="1200" dirty="0" err="1">
                <a:solidFill>
                  <a:srgbClr val="FFFFFF"/>
                </a:solidFill>
                <a:latin typeface="+mj-lt"/>
                <a:ea typeface="+mj-ea"/>
                <a:cs typeface="+mj-cs"/>
              </a:rPr>
              <a:t>na</a:t>
            </a:r>
            <a:r>
              <a:rPr lang="en-US" sz="3800" kern="1200" dirty="0">
                <a:solidFill>
                  <a:srgbClr val="FFFFFF"/>
                </a:solidFill>
                <a:latin typeface="+mj-lt"/>
                <a:ea typeface="+mj-ea"/>
                <a:cs typeface="+mj-cs"/>
              </a:rPr>
              <a:t> </a:t>
            </a:r>
            <a:r>
              <a:rPr lang="en-US" sz="3800" kern="1200" dirty="0" err="1">
                <a:solidFill>
                  <a:srgbClr val="FFFFFF"/>
                </a:solidFill>
                <a:latin typeface="+mj-lt"/>
                <a:ea typeface="+mj-ea"/>
                <a:cs typeface="+mj-cs"/>
              </a:rPr>
              <a:t>investigação</a:t>
            </a:r>
            <a:r>
              <a:rPr lang="en-US" sz="3800" kern="1200" dirty="0">
                <a:solidFill>
                  <a:srgbClr val="FFFFFF"/>
                </a:solidFill>
                <a:latin typeface="+mj-lt"/>
                <a:ea typeface="+mj-ea"/>
                <a:cs typeface="+mj-cs"/>
              </a:rPr>
              <a:t>: dados </a:t>
            </a:r>
            <a:r>
              <a:rPr lang="en-US" sz="3800" kern="1200" dirty="0" err="1">
                <a:solidFill>
                  <a:srgbClr val="FFFFFF"/>
                </a:solidFill>
                <a:latin typeface="+mj-lt"/>
                <a:ea typeface="+mj-ea"/>
                <a:cs typeface="+mj-cs"/>
              </a:rPr>
              <a:t>abertos</a:t>
            </a:r>
            <a:endParaRPr lang="en-US" sz="3800" kern="1200" dirty="0">
              <a:solidFill>
                <a:srgbClr val="FFFFFF"/>
              </a:solidFill>
              <a:latin typeface="+mj-lt"/>
              <a:ea typeface="+mj-ea"/>
              <a:cs typeface="+mj-cs"/>
            </a:endParaRPr>
          </a:p>
        </p:txBody>
      </p:sp>
      <p:sp>
        <p:nvSpPr>
          <p:cNvPr id="3" name="Retângulo 2">
            <a:extLst>
              <a:ext uri="{FF2B5EF4-FFF2-40B4-BE49-F238E27FC236}">
                <a16:creationId xmlns:a16="http://schemas.microsoft.com/office/drawing/2014/main" id="{84D69914-DF1F-6C45-83C5-C5E0AE0664D5}"/>
              </a:ext>
            </a:extLst>
          </p:cNvPr>
          <p:cNvSpPr/>
          <p:nvPr/>
        </p:nvSpPr>
        <p:spPr>
          <a:xfrm>
            <a:off x="5611367" y="5332848"/>
            <a:ext cx="6096000" cy="400110"/>
          </a:xfrm>
          <a:prstGeom prst="rect">
            <a:avLst/>
          </a:prstGeom>
        </p:spPr>
        <p:txBody>
          <a:bodyPr>
            <a:spAutoFit/>
          </a:bodyPr>
          <a:lstStyle/>
          <a:p>
            <a:r>
              <a:rPr lang="pt-PT" sz="1000" dirty="0">
                <a:solidFill>
                  <a:schemeClr val="bg1"/>
                </a:solidFill>
                <a:latin typeface="Calibri" panose="020F0502020204030204" pitchFamily="34" charset="0"/>
                <a:cs typeface="Calibri" panose="020F0502020204030204" pitchFamily="34" charset="0"/>
              </a:rPr>
              <a:t>Fonte: </a:t>
            </a:r>
            <a:r>
              <a:rPr lang="pt-PT" sz="1000" dirty="0" err="1">
                <a:solidFill>
                  <a:schemeClr val="bg1"/>
                </a:solidFill>
                <a:latin typeface="Calibri" panose="020F0502020204030204" pitchFamily="34" charset="0"/>
                <a:cs typeface="Calibri" panose="020F0502020204030204" pitchFamily="34" charset="0"/>
              </a:rPr>
              <a:t>The</a:t>
            </a:r>
            <a:r>
              <a:rPr lang="pt-PT" sz="1000" dirty="0">
                <a:solidFill>
                  <a:schemeClr val="bg1"/>
                </a:solidFill>
                <a:latin typeface="Calibri" panose="020F0502020204030204" pitchFamily="34" charset="0"/>
                <a:cs typeface="Calibri" panose="020F0502020204030204" pitchFamily="34" charset="0"/>
              </a:rPr>
              <a:t> </a:t>
            </a:r>
            <a:r>
              <a:rPr lang="pt-PT" sz="1000" dirty="0" err="1">
                <a:solidFill>
                  <a:schemeClr val="bg1"/>
                </a:solidFill>
                <a:latin typeface="Calibri" panose="020F0502020204030204" pitchFamily="34" charset="0"/>
                <a:cs typeface="Calibri" panose="020F0502020204030204" pitchFamily="34" charset="0"/>
              </a:rPr>
              <a:t>Economics</a:t>
            </a:r>
            <a:r>
              <a:rPr lang="pt-PT" sz="1000" dirty="0">
                <a:solidFill>
                  <a:schemeClr val="bg1"/>
                </a:solidFill>
                <a:latin typeface="Calibri" panose="020F0502020204030204" pitchFamily="34" charset="0"/>
                <a:cs typeface="Calibri" panose="020F0502020204030204" pitchFamily="34" charset="0"/>
              </a:rPr>
              <a:t> </a:t>
            </a:r>
            <a:r>
              <a:rPr lang="pt-PT" sz="1000" dirty="0" err="1">
                <a:solidFill>
                  <a:schemeClr val="bg1"/>
                </a:solidFill>
                <a:latin typeface="Calibri" panose="020F0502020204030204" pitchFamily="34" charset="0"/>
                <a:cs typeface="Calibri" panose="020F0502020204030204" pitchFamily="34" charset="0"/>
              </a:rPr>
              <a:t>of</a:t>
            </a:r>
            <a:r>
              <a:rPr lang="pt-PT" sz="1000" dirty="0">
                <a:solidFill>
                  <a:schemeClr val="bg1"/>
                </a:solidFill>
                <a:latin typeface="Calibri" panose="020F0502020204030204" pitchFamily="34" charset="0"/>
                <a:cs typeface="Calibri" panose="020F0502020204030204" pitchFamily="34" charset="0"/>
              </a:rPr>
              <a:t> </a:t>
            </a:r>
            <a:r>
              <a:rPr lang="pt-PT" sz="1000" dirty="0" err="1">
                <a:solidFill>
                  <a:schemeClr val="bg1"/>
                </a:solidFill>
                <a:latin typeface="Calibri" panose="020F0502020204030204" pitchFamily="34" charset="0"/>
                <a:cs typeface="Calibri" panose="020F0502020204030204" pitchFamily="34" charset="0"/>
              </a:rPr>
              <a:t>Reproducibility</a:t>
            </a:r>
            <a:r>
              <a:rPr lang="pt-PT" sz="1000" dirty="0">
                <a:solidFill>
                  <a:schemeClr val="bg1"/>
                </a:solidFill>
                <a:latin typeface="Calibri" panose="020F0502020204030204" pitchFamily="34" charset="0"/>
                <a:cs typeface="Calibri" panose="020F0502020204030204" pitchFamily="34" charset="0"/>
              </a:rPr>
              <a:t> in </a:t>
            </a:r>
            <a:r>
              <a:rPr lang="pt-PT" sz="1000" dirty="0" err="1">
                <a:solidFill>
                  <a:schemeClr val="bg1"/>
                </a:solidFill>
                <a:latin typeface="Calibri" panose="020F0502020204030204" pitchFamily="34" charset="0"/>
                <a:cs typeface="Calibri" panose="020F0502020204030204" pitchFamily="34" charset="0"/>
              </a:rPr>
              <a:t>Preclinical</a:t>
            </a:r>
            <a:r>
              <a:rPr lang="pt-PT" sz="1000" dirty="0">
                <a:solidFill>
                  <a:schemeClr val="bg1"/>
                </a:solidFill>
                <a:latin typeface="Calibri" panose="020F0502020204030204" pitchFamily="34" charset="0"/>
                <a:cs typeface="Calibri" panose="020F0502020204030204" pitchFamily="34" charset="0"/>
              </a:rPr>
              <a:t> Research. PLOS </a:t>
            </a:r>
            <a:r>
              <a:rPr lang="pt-PT" sz="1000" dirty="0" err="1">
                <a:solidFill>
                  <a:schemeClr val="bg1"/>
                </a:solidFill>
                <a:latin typeface="Calibri" panose="020F0502020204030204" pitchFamily="34" charset="0"/>
                <a:cs typeface="Calibri" panose="020F0502020204030204" pitchFamily="34" charset="0"/>
              </a:rPr>
              <a:t>Biology</a:t>
            </a:r>
            <a:r>
              <a:rPr lang="pt-PT" sz="1000" dirty="0">
                <a:solidFill>
                  <a:schemeClr val="bg1"/>
                </a:solidFill>
                <a:latin typeface="Calibri" panose="020F0502020204030204" pitchFamily="34" charset="0"/>
                <a:cs typeface="Calibri" panose="020F0502020204030204" pitchFamily="34" charset="0"/>
              </a:rPr>
              <a:t> 16(4)</a:t>
            </a:r>
            <a:br>
              <a:rPr lang="pt-PT" sz="1000" dirty="0">
                <a:solidFill>
                  <a:schemeClr val="bg1"/>
                </a:solidFill>
                <a:latin typeface="Calibri" panose="020F0502020204030204" pitchFamily="34" charset="0"/>
                <a:cs typeface="Calibri" panose="020F0502020204030204" pitchFamily="34" charset="0"/>
              </a:rPr>
            </a:br>
            <a:r>
              <a:rPr lang="pt-PT" sz="1000" dirty="0">
                <a:solidFill>
                  <a:schemeClr val="bg1"/>
                </a:solidFill>
                <a:latin typeface="Calibri" panose="020F0502020204030204" pitchFamily="34" charset="0"/>
                <a:cs typeface="Calibri" panose="020F0502020204030204" pitchFamily="34" charset="0"/>
              </a:rPr>
              <a:t>https://doi.org/10.1371/journal.pbio.1002626 </a:t>
            </a:r>
          </a:p>
        </p:txBody>
      </p:sp>
    </p:spTree>
    <p:extLst>
      <p:ext uri="{BB962C8B-B14F-4D97-AF65-F5344CB8AC3E}">
        <p14:creationId xmlns:p14="http://schemas.microsoft.com/office/powerpoint/2010/main" val="193133506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640</TotalTime>
  <Words>1152</Words>
  <Application>Microsoft Macintosh PowerPoint</Application>
  <PresentationFormat>Ecrã Panorâmico</PresentationFormat>
  <Paragraphs>148</Paragraphs>
  <Slides>31</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31</vt:i4>
      </vt:variant>
    </vt:vector>
  </HeadingPairs>
  <TitlesOfParts>
    <vt:vector size="38" baseType="lpstr">
      <vt:lpstr>Arial</vt:lpstr>
      <vt:lpstr>Calibri</vt:lpstr>
      <vt:lpstr>Calibri Light</vt:lpstr>
      <vt:lpstr>Montserrat</vt:lpstr>
      <vt:lpstr>Times New Roman</vt:lpstr>
      <vt:lpstr>Verdana</vt:lpstr>
      <vt:lpstr>Tema do Office</vt:lpstr>
      <vt:lpstr>Open Science Programa Columbus</vt:lpstr>
      <vt:lpstr>Ciência Aberta</vt:lpstr>
      <vt:lpstr>Ciência Aberta</vt:lpstr>
      <vt:lpstr>Ciência Aberta</vt:lpstr>
      <vt:lpstr> Formação e divulgação sobre Ciência Aberta </vt:lpstr>
      <vt:lpstr>Enquadramento da apresentação</vt:lpstr>
      <vt:lpstr>Dos dados  ao big data</vt:lpstr>
      <vt:lpstr>Perda de património digital</vt:lpstr>
      <vt:lpstr>Reprodutibilidade na investigação: dados abertos</vt:lpstr>
      <vt:lpstr>O desafios das competências digitais e formação</vt:lpstr>
      <vt:lpstr>A proteção e a privacidade</vt:lpstr>
      <vt:lpstr>Dados e acessibilidade: uma revolução (in)visível</vt:lpstr>
      <vt:lpstr>Desafios</vt:lpstr>
      <vt:lpstr>Benefícios</vt:lpstr>
      <vt:lpstr>Apresentação do PowerPoint</vt:lpstr>
      <vt:lpstr>Apresentação do PowerPoint</vt:lpstr>
      <vt:lpstr>Património digital</vt:lpstr>
      <vt:lpstr>Charter on the Preservation of Digital Heritage, UNESCO (2003) </vt:lpstr>
      <vt:lpstr>A abertura da informação científica e dos dados é inexorável</vt:lpstr>
      <vt:lpstr>Desafios</vt:lpstr>
      <vt:lpstr>Cooperação Internacional</vt:lpstr>
      <vt:lpstr>Língua Portuguesa | Ciência em Português | Património Universal</vt:lpstr>
      <vt:lpstr>Língua Portuguesa | Ciência em Português | Património Universal</vt:lpstr>
      <vt:lpstr>Língua Portuguesa | Ciência em Português | Património Universal</vt:lpstr>
      <vt:lpstr>Infraestruturas nacionais</vt:lpstr>
      <vt:lpstr>RCTS</vt:lpstr>
      <vt:lpstr>Infraestrutura de dados</vt:lpstr>
      <vt:lpstr>Maior abertura Maior privacidade</vt:lpstr>
      <vt:lpstr>  Infraestrutura de dados  </vt:lpstr>
      <vt:lpstr>Ciência Cidadã</vt:lpstr>
      <vt:lpstr>Cidadania Científica</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DADOS FCT</dc:title>
  <dc:creator>Filipe Guimarães da Silva</dc:creator>
  <cp:lastModifiedBy>Fernanda Rollo</cp:lastModifiedBy>
  <cp:revision>102</cp:revision>
  <cp:lastPrinted>2018-04-12T08:11:05Z</cp:lastPrinted>
  <dcterms:created xsi:type="dcterms:W3CDTF">2018-03-13T18:21:54Z</dcterms:created>
  <dcterms:modified xsi:type="dcterms:W3CDTF">2018-07-12T14:09:53Z</dcterms:modified>
</cp:coreProperties>
</file>